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1808" r:id="rId5"/>
    <p:sldId id="1603" r:id="rId6"/>
    <p:sldId id="4929" r:id="rId7"/>
    <p:sldId id="1901" r:id="rId8"/>
    <p:sldId id="1537" r:id="rId9"/>
    <p:sldId id="934" r:id="rId10"/>
    <p:sldId id="1583" r:id="rId11"/>
    <p:sldId id="1581" r:id="rId12"/>
    <p:sldId id="716" r:id="rId13"/>
    <p:sldId id="1582" r:id="rId14"/>
    <p:sldId id="1561" r:id="rId15"/>
    <p:sldId id="4907" r:id="rId16"/>
    <p:sldId id="4922" r:id="rId17"/>
    <p:sldId id="4923" r:id="rId18"/>
    <p:sldId id="4924" r:id="rId19"/>
    <p:sldId id="4925" r:id="rId20"/>
    <p:sldId id="4926" r:id="rId21"/>
    <p:sldId id="4927" r:id="rId22"/>
    <p:sldId id="1549" r:id="rId23"/>
    <p:sldId id="4930" r:id="rId24"/>
    <p:sldId id="3764" r:id="rId25"/>
    <p:sldId id="557" r:id="rId26"/>
    <p:sldId id="261" r:id="rId27"/>
    <p:sldId id="475" r:id="rId28"/>
    <p:sldId id="3765" r:id="rId29"/>
    <p:sldId id="3766" r:id="rId30"/>
    <p:sldId id="4931" r:id="rId31"/>
    <p:sldId id="492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82" d="100"/>
          <a:sy n="82" d="100"/>
        </p:scale>
        <p:origin x="69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C78572-A62A-480F-967A-4F39C5238A45}" type="datetimeFigureOut">
              <a:rPr lang="en-US" smtClean="0"/>
              <a:t>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54D3AC-509B-4EF0-99A7-9B3C050B8CBA}" type="slidenum">
              <a:rPr lang="en-US" smtClean="0"/>
              <a:t>‹#›</a:t>
            </a:fld>
            <a:endParaRPr lang="en-US"/>
          </a:p>
        </p:txBody>
      </p:sp>
    </p:spTree>
    <p:extLst>
      <p:ext uri="{BB962C8B-B14F-4D97-AF65-F5344CB8AC3E}">
        <p14:creationId xmlns:p14="http://schemas.microsoft.com/office/powerpoint/2010/main" val="241769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los derechos reservados. MICROSOFT NO OFRECE NINGUNA GARANTÍA, NI EXPRESA, NI IMPLÍCITA NI ESTATUTARIA, CON RESPECTO A LA INFORMACIÓN CONTENIDA EN ESTA PRESENTACIÓN.</a:t>
            </a:r>
          </a:p>
        </p:txBody>
      </p:sp>
      <p:sp>
        <p:nvSpPr>
          <p:cNvPr id="6" name="Date Placeholder 5"/>
          <p:cNvSpPr>
            <a:spLocks noGrp="1"/>
          </p:cNvSpPr>
          <p:nvPr>
            <p:ph type="dt" idx="1"/>
          </p:nvPr>
        </p:nvSpPr>
        <p:spPr/>
        <p:txBody>
          <a:bodyPr/>
          <a:lstStyle/>
          <a:p>
            <a:fld id="{386CE63F-9E7F-4C04-9D0D-FCA25A8E9E86}" type="datetime8">
              <a:rPr lang="en-US" smtClean="0"/>
              <a:t>11/3/2024 5:22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429191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156640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1304607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15</a:t>
            </a:fld>
            <a:endParaRPr lang="en-US"/>
          </a:p>
        </p:txBody>
      </p:sp>
    </p:spTree>
    <p:extLst>
      <p:ext uri="{BB962C8B-B14F-4D97-AF65-F5344CB8AC3E}">
        <p14:creationId xmlns:p14="http://schemas.microsoft.com/office/powerpoint/2010/main" val="59144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753665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2068884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3251238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s-ES" sz="400" b="0" i="0" u="none" strike="noStrike" cap="none" normalizeH="0" baseline="0" noProof="0">
                <a:ln>
                  <a:noFill/>
                </a:ln>
                <a:gradFill>
                  <a:gsLst>
                    <a:gs pos="0">
                      <a:prstClr val="black"/>
                    </a:gs>
                    <a:gs pos="100000">
                      <a:prstClr val="black"/>
                    </a:gs>
                  </a:gsLst>
                  <a:lin ang="5400000" scaled="0"/>
                </a:gradFill>
                <a:uLnTx/>
                <a:uFillTx/>
                <a:latin typeface="Segoe UI" pitchFamily="34" charset="0"/>
                <a:ea typeface="Segoe UI" pitchFamily="34" charset="0"/>
                <a:cs typeface="Segoe UI" pitchFamily="34" charset="0"/>
              </a:rPr>
              <a:t>© Microsoft Corporation. Todos los derechos reservados. MICROSOFT NO OFRECE NINGUNA GARANTÍA, NI EXPRESA, NI IMPLÍCITA NI ESTATUTARIA, CON RESPECTO A LA INFORMACIÓN CONTENIDA EN ESTA PRESENTACIÓN.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11/3/2024 5:22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579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9372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87270-42B1-4B97-8F03-C4487640D11C}"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MX"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237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s-ES" sz="400" b="0" i="0" u="none" strike="noStrike" cap="none" normalizeH="0" baseline="0" noProof="0">
                <a:ln>
                  <a:noFill/>
                </a:ln>
                <a:gradFill>
                  <a:gsLst>
                    <a:gs pos="0">
                      <a:prstClr val="black"/>
                    </a:gs>
                    <a:gs pos="100000">
                      <a:prstClr val="black"/>
                    </a:gs>
                  </a:gsLst>
                  <a:lin ang="5400000" scaled="0"/>
                </a:gradFill>
                <a:uLnTx/>
                <a:uFillTx/>
                <a:latin typeface="Segoe UI" pitchFamily="34" charset="0"/>
                <a:ea typeface="Segoe UI" pitchFamily="34" charset="0"/>
                <a:cs typeface="Segoe UI" pitchFamily="34" charset="0"/>
              </a:rPr>
              <a:t>© Microsoft Corporation. Todos los derechos reservados. MICROSOFT NO OFRECE NINGUNA GARANTÍA, NI EXPRESA, NI IMPLÍCITA NI ESTATUTARIA, CON RESPECTO A LA INFORMACIÓN CONTENIDA EN ESTA PRESENTACIÓN.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11/3/2024 5:22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1511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dirty="0">
                <a:latin typeface="+mn-lt"/>
              </a:rPr>
              <a:t>Legacy Apps</a:t>
            </a:r>
            <a:endParaRPr lang="en-US" sz="1200" dirty="0">
              <a:latin typeface="+mn-lt"/>
            </a:endParaRPr>
          </a:p>
          <a:p>
            <a:pPr rtl="0" eaLnBrk="1" fontAlgn="t" latinLnBrk="0" hangingPunct="1"/>
            <a:r>
              <a:rPr lang="en-US" sz="1200" b="1" dirty="0">
                <a:latin typeface="+mn-lt"/>
              </a:rPr>
              <a:t>Monolithic - </a:t>
            </a:r>
            <a:r>
              <a:rPr lang="en-US" sz="1200" dirty="0">
                <a:latin typeface="+mn-lt"/>
              </a:rPr>
              <a:t>Built as a single unit with few separate services or components. Any services which are used tend to be custom built for the App. </a:t>
            </a:r>
          </a:p>
          <a:p>
            <a:pPr rtl="0" eaLnBrk="1" fontAlgn="t" latinLnBrk="0" hangingPunct="1"/>
            <a:r>
              <a:rPr lang="en-US" sz="1200" b="1" dirty="0">
                <a:latin typeface="+mn-lt"/>
              </a:rPr>
              <a:t>Tightly Coupled - </a:t>
            </a:r>
            <a:r>
              <a:rPr lang="en-US" sz="1200" dirty="0">
                <a:latin typeface="+mn-lt"/>
              </a:rPr>
              <a:t>Tend to have internal and external dependences that impact both reliability and development agility. </a:t>
            </a:r>
          </a:p>
          <a:p>
            <a:pPr rtl="0" eaLnBrk="1" fontAlgn="auto" latinLnBrk="0" hangingPunct="1"/>
            <a:r>
              <a:rPr lang="en-US" sz="1200" b="1" dirty="0">
                <a:latin typeface="+mn-lt"/>
              </a:rPr>
              <a:t>Long Delivery Cycle - </a:t>
            </a:r>
            <a:r>
              <a:rPr lang="en-US" sz="1200" dirty="0">
                <a:latin typeface="+mn-lt"/>
              </a:rPr>
              <a:t>Slow to test, deploy, and scale. Making iteration difficult.</a:t>
            </a:r>
          </a:p>
          <a:p>
            <a:pPr rtl="0" eaLnBrk="1" fontAlgn="auto" latinLnBrk="0" hangingPunct="1"/>
            <a:r>
              <a:rPr lang="en-US" sz="1200" b="1" dirty="0">
                <a:latin typeface="+mn-lt"/>
              </a:rPr>
              <a:t>IT Dependent - </a:t>
            </a:r>
            <a:r>
              <a:rPr lang="en-US" sz="1200" dirty="0">
                <a:latin typeface="+mn-lt"/>
              </a:rPr>
              <a:t>Dependent on long lead time bare metal provided by IT. With complicated patching and update process. </a:t>
            </a:r>
          </a:p>
          <a:p>
            <a:pPr rtl="0" eaLnBrk="1" fontAlgn="t" latinLnBrk="0" hangingPunct="1"/>
            <a:endParaRPr lang="en-US" sz="1200" b="1" dirty="0">
              <a:latin typeface="+mn-lt"/>
            </a:endParaRPr>
          </a:p>
          <a:p>
            <a:pPr rtl="0" eaLnBrk="1" fontAlgn="ctr" latinLnBrk="0" hangingPunct="1"/>
            <a:r>
              <a:rPr lang="en-US" sz="1200" b="1" dirty="0">
                <a:latin typeface="+mn-lt"/>
              </a:rPr>
              <a:t>Internet Apps</a:t>
            </a:r>
            <a:endParaRPr lang="en-US" sz="1200" dirty="0">
              <a:latin typeface="+mn-lt"/>
            </a:endParaRPr>
          </a:p>
          <a:p>
            <a:pPr rtl="0" eaLnBrk="1" fontAlgn="t" latinLnBrk="0" hangingPunct="1"/>
            <a:r>
              <a:rPr lang="en-US" sz="1200" b="1" dirty="0">
                <a:latin typeface="+mn-lt"/>
              </a:rPr>
              <a:t>Service Oriented - </a:t>
            </a:r>
            <a:r>
              <a:rPr lang="en-US" sz="1200" dirty="0">
                <a:latin typeface="+mn-lt"/>
              </a:rPr>
              <a:t>Build modularly using packaged middleware, common services, and service oriented architectures (SOAs). </a:t>
            </a:r>
          </a:p>
          <a:p>
            <a:pPr rtl="0" eaLnBrk="1" fontAlgn="t" latinLnBrk="0" hangingPunct="1"/>
            <a:r>
              <a:rPr lang="en-US" sz="1200" b="1" dirty="0">
                <a:latin typeface="+mn-lt"/>
              </a:rPr>
              <a:t>Loosely Coupled - </a:t>
            </a:r>
            <a:r>
              <a:rPr lang="en-US" sz="1200" dirty="0">
                <a:latin typeface="+mn-lt"/>
              </a:rPr>
              <a:t>Technology like messaging stacks and queues used to disintermediate apps. Management and diagnostic tools integrated into Apps. </a:t>
            </a:r>
          </a:p>
          <a:p>
            <a:pPr rtl="0" eaLnBrk="1" fontAlgn="t" latinLnBrk="0" hangingPunct="1"/>
            <a:r>
              <a:rPr lang="en-US" sz="1200" b="1" dirty="0">
                <a:latin typeface="+mn-lt"/>
              </a:rPr>
              <a:t>Agile Delivery - </a:t>
            </a:r>
            <a:r>
              <a:rPr lang="en-US" sz="1200" dirty="0">
                <a:latin typeface="+mn-lt"/>
              </a:rPr>
              <a:t>Dependency management and disintermediation allows software to be built incrementally. Shortening delivery times from years to months. </a:t>
            </a:r>
          </a:p>
          <a:p>
            <a:pPr rtl="0" eaLnBrk="1" fontAlgn="t" latinLnBrk="0" hangingPunct="1"/>
            <a:r>
              <a:rPr lang="en-US" sz="1200" b="1" dirty="0">
                <a:latin typeface="+mn-lt"/>
              </a:rPr>
              <a:t>Virtualized </a:t>
            </a:r>
            <a:r>
              <a:rPr lang="en-US" sz="1200" dirty="0">
                <a:latin typeface="+mn-lt"/>
              </a:rPr>
              <a:t>- Software hosted on virtualized infrastructure that reduces IT dependencies, improves delivery time, and simplifies update process.</a:t>
            </a:r>
          </a:p>
          <a:p>
            <a:pPr rtl="0" eaLnBrk="1" fontAlgn="t" latinLnBrk="0" hangingPunct="1"/>
            <a:endParaRPr lang="en-US" sz="1200" b="1" dirty="0">
              <a:latin typeface="+mn-lt"/>
            </a:endParaRPr>
          </a:p>
          <a:p>
            <a:endParaRPr lang="en-US" baseline="0" dirty="0"/>
          </a:p>
          <a:p>
            <a:pPr defTabSz="909554">
              <a:lnSpc>
                <a:spcPct val="100000"/>
              </a:lnSpc>
              <a:spcAft>
                <a:spcPts val="0"/>
              </a:spcAft>
              <a:defRPr/>
            </a:pPr>
            <a:r>
              <a:rPr lang="en-US" sz="1200" b="1" dirty="0">
                <a:latin typeface="+mn-lt"/>
              </a:rPr>
              <a:t>Cloud Apps</a:t>
            </a:r>
            <a:endParaRPr lang="en-US" sz="1200" dirty="0">
              <a:latin typeface="+mn-lt"/>
            </a:endParaRPr>
          </a:p>
          <a:p>
            <a:pPr rtl="0" eaLnBrk="1" fontAlgn="t" latinLnBrk="0" hangingPunct="1"/>
            <a:r>
              <a:rPr lang="en-US" sz="1200" b="1" dirty="0">
                <a:latin typeface="+mn-lt"/>
              </a:rPr>
              <a:t>Cloud Based Service - </a:t>
            </a:r>
            <a:r>
              <a:rPr lang="en-US" sz="1200" dirty="0">
                <a:latin typeface="+mn-lt"/>
              </a:rPr>
              <a:t>Applications built using application programming interfaces (APIs), software as a service (SaaS) Services, and independently scaling Microservices. With custom code only needed for core business logic. </a:t>
            </a:r>
          </a:p>
          <a:p>
            <a:pPr rtl="0" eaLnBrk="1" fontAlgn="t" latinLnBrk="0" hangingPunct="1"/>
            <a:r>
              <a:rPr lang="en-US" sz="1200" b="1" dirty="0">
                <a:latin typeface="+mn-lt"/>
              </a:rPr>
              <a:t>Distributed - </a:t>
            </a:r>
            <a:r>
              <a:rPr lang="en-US" sz="1200" dirty="0">
                <a:latin typeface="+mn-lt"/>
              </a:rPr>
              <a:t>Applications use cloud services and APIs, further disintermediating tiers. Often making use of on demand services that are not instantiated when not in use. </a:t>
            </a:r>
          </a:p>
          <a:p>
            <a:pPr rtl="0" eaLnBrk="1" fontAlgn="t" latinLnBrk="0" hangingPunct="1"/>
            <a:r>
              <a:rPr lang="en-US" sz="1200" b="1" dirty="0">
                <a:latin typeface="+mn-lt"/>
              </a:rPr>
              <a:t>DevOps - </a:t>
            </a:r>
            <a:r>
              <a:rPr lang="en-US" sz="1200" dirty="0">
                <a:latin typeface="+mn-lt"/>
              </a:rPr>
              <a:t>Continuous Integration, Continuous deployment, and Testing in Production used to shorten delivery and scale times from months to days or hours. </a:t>
            </a:r>
          </a:p>
          <a:p>
            <a:pPr rtl="0" eaLnBrk="1" fontAlgn="t" latinLnBrk="0" hangingPunct="1"/>
            <a:r>
              <a:rPr lang="en-US" sz="1200" b="1" dirty="0">
                <a:latin typeface="+mn-lt"/>
              </a:rPr>
              <a:t>Platform Based - </a:t>
            </a:r>
            <a:r>
              <a:rPr lang="en-US" sz="1200" dirty="0">
                <a:latin typeface="+mn-lt"/>
              </a:rPr>
              <a:t>Applications written to platform as a service (PaaS) or infrastructure as a service (IaaS) based cloud platforms. Reducing scale times to minutes or even seconds and simplifying the patching and deployment process.</a:t>
            </a:r>
          </a:p>
          <a:p>
            <a:pPr rtl="0" eaLnBrk="1" fontAlgn="t" latinLnBrk="0" hangingPunct="1"/>
            <a:endParaRPr lang="en-US" sz="1200" dirty="0">
              <a:latin typeface="+mn-lt"/>
            </a:endParaRPr>
          </a:p>
          <a:p>
            <a:pPr rtl="0" eaLnBrk="1" fontAlgn="t" latinLnBrk="0" hangingPunct="1"/>
            <a:r>
              <a:rPr lang="en-US" sz="1200" u="sng" dirty="0">
                <a:latin typeface="+mn-lt"/>
              </a:rPr>
              <a:t>Acronyms</a:t>
            </a:r>
          </a:p>
          <a:p>
            <a:pPr rtl="0" eaLnBrk="1" fontAlgn="t" latinLnBrk="0" hangingPunct="1"/>
            <a:r>
              <a:rPr lang="en-US" sz="1200" dirty="0">
                <a:latin typeface="+mn-lt"/>
              </a:rPr>
              <a:t>CaaS: containers as a service</a:t>
            </a:r>
          </a:p>
          <a:p>
            <a:pPr rtl="0" eaLnBrk="1" fontAlgn="t" latinLnBrk="0" hangingPunct="1"/>
            <a:r>
              <a:rPr lang="en-US" sz="1200" dirty="0">
                <a:latin typeface="+mn-lt"/>
              </a:rPr>
              <a:t>FaaS: framework as a service</a:t>
            </a:r>
          </a:p>
          <a:p>
            <a:pPr rtl="0" eaLnBrk="1" fontAlgn="t" latinLnBrk="0" hangingPunct="1"/>
            <a:r>
              <a:rPr lang="en-US" sz="1200" dirty="0">
                <a:latin typeface="+mn-lt"/>
              </a:rPr>
              <a:t>VM: virtual machine</a:t>
            </a:r>
          </a:p>
          <a:p>
            <a:pPr rtl="0" eaLnBrk="1" fontAlgn="t" latinLnBrk="0" hangingPunct="1"/>
            <a:endParaRPr lang="en-US" sz="1200" dirty="0">
              <a:latin typeface="+mn-lt"/>
            </a:endParaRPr>
          </a:p>
          <a:p>
            <a:endParaRPr lang="en-US" baseline="0" dirty="0"/>
          </a:p>
        </p:txBody>
      </p:sp>
      <p:sp>
        <p:nvSpPr>
          <p:cNvPr id="4" name="Header Placeholder 3"/>
          <p:cNvSpPr>
            <a:spLocks noGrp="1"/>
          </p:cNvSpPr>
          <p:nvPr>
            <p:ph type="hdr" sz="quarter" idx="10"/>
          </p:nvPr>
        </p:nvSpPr>
        <p:spPr/>
        <p:txBody>
          <a:bodyPr/>
          <a:lstStyle/>
          <a:p>
            <a:pPr defTabSz="909554">
              <a:defRPr/>
            </a:pPr>
            <a:endParaRPr lang="en-US" sz="1800" kern="0" dirty="0">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568404" defTabSz="9092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09554">
              <a:defRPr/>
            </a:pPr>
            <a:fld id="{64CFA94A-519F-445C-B30C-9E76FA6A2031}" type="datetime8">
              <a:rPr lang="en-US" sz="1800" kern="0">
                <a:solidFill>
                  <a:prstClr val="black"/>
                </a:solidFill>
                <a:latin typeface="Calibri" panose="020F0502020204030204"/>
              </a:rPr>
              <a:pPr defTabSz="909554">
                <a:defRPr/>
              </a:pPr>
              <a:t>11/3/2024 5:22 PM</a:t>
            </a:fld>
            <a:endParaRPr lang="en-US" sz="1800" kern="0" dirty="0">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09554">
              <a:defRPr/>
            </a:pPr>
            <a:fld id="{B4008EB6-D09E-4580-8CD6-DDB14511944F}" type="slidenum">
              <a:rPr lang="en-US" sz="1800" kern="0">
                <a:solidFill>
                  <a:prstClr val="black"/>
                </a:solidFill>
                <a:latin typeface="Calibri" panose="020F0502020204030204"/>
              </a:rPr>
              <a:pPr defTabSz="909554">
                <a:defRPr/>
              </a:pPr>
              <a:t>6</a:t>
            </a:fld>
            <a:endParaRPr lang="en-US" sz="1800" kern="0" dirty="0">
              <a:solidFill>
                <a:prstClr val="black"/>
              </a:solidFill>
              <a:latin typeface="Calibri" panose="020F0502020204030204"/>
            </a:endParaRPr>
          </a:p>
        </p:txBody>
      </p:sp>
    </p:spTree>
    <p:extLst>
      <p:ext uri="{BB962C8B-B14F-4D97-AF65-F5344CB8AC3E}">
        <p14:creationId xmlns:p14="http://schemas.microsoft.com/office/powerpoint/2010/main" val="2820296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prstClr val="black"/>
                </a:solidFill>
                <a:uLnTx/>
                <a:uFillTx/>
                <a:latin typeface="Segoe UI" pitchFamily="34" charset="0"/>
                <a:ea typeface="+mn-ea"/>
                <a:cs typeface="+mn-cs"/>
              </a:rPr>
              <a:t>Cumbre de ventas para especialistas en soluciones S4</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s-ES" sz="400" b="0" i="0" u="none" strike="noStrike" cap="none" normalizeH="0" baseline="0" noProof="0">
                <a:ln>
                  <a:noFill/>
                </a:ln>
                <a:gradFill>
                  <a:gsLst>
                    <a:gs pos="0">
                      <a:prstClr val="black"/>
                    </a:gs>
                    <a:gs pos="100000">
                      <a:prstClr val="black"/>
                    </a:gs>
                  </a:gsLst>
                  <a:lin ang="5400000" scaled="0"/>
                </a:gradFill>
                <a:uLnTx/>
                <a:uFillTx/>
                <a:latin typeface="Segoe UI" pitchFamily="34" charset="0"/>
                <a:ea typeface="Segoe UI" pitchFamily="34" charset="0"/>
                <a:cs typeface="Segoe UI" pitchFamily="34" charset="0"/>
              </a:rPr>
              <a:t>© 2013 Microsoft Corporation. Todos los derechos reservados. Microsoft, Windows y otros nombres de productos son o pueden ser marcas comerciales o marcas registradas en los Estados Unidos y/o en otros países. La información contenida en este documento es exclusivamente para fines informativos y representa la visión actual de Microsoft Corporation en la fecha de esta presentación.  Debido a que Microsoft debe responder a las condiciones cambiantes del mercado, no debe interpretarse como un compromiso por parte de Microsoft, y Microsoft no puede garantizar la precisión de ninguna información proporcionada después de la fecha de esta presentación.  MICROSOFT NO OFRECE NINGUNA GARANTÍA, NI EXPRESA, NI IMPLÍCITA NI ESTATUTARIA, CON RESPECTO A LA INFORMACIÓN CONTENIDA EN ESTA PRESENTACIÓN.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11/3/2024 5:22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353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s-ES" sz="400" b="0" i="0" u="none" strike="noStrike" cap="none" normalizeH="0" baseline="0" noProof="0">
                <a:ln>
                  <a:noFill/>
                </a:ln>
                <a:gradFill>
                  <a:gsLst>
                    <a:gs pos="0">
                      <a:prstClr val="black"/>
                    </a:gs>
                    <a:gs pos="100000">
                      <a:prstClr val="black"/>
                    </a:gs>
                  </a:gsLst>
                  <a:lin ang="5400000" scaled="0"/>
                </a:gradFill>
                <a:uLnTx/>
                <a:uFillTx/>
                <a:latin typeface="Segoe UI" pitchFamily="34" charset="0"/>
                <a:ea typeface="Segoe UI" pitchFamily="34" charset="0"/>
                <a:cs typeface="Segoe UI" pitchFamily="34" charset="0"/>
              </a:rPr>
              <a:t>© 2014 Microsoft Corporation. Todos los derechos reservados. Microsoft, Windows y otros nombres de productos son o pueden ser marcas comerciales o marcas registradas en los Estados Unidos y/o en otros países. La información contenida en este documento es exclusivamente para fines informativos y representa la visión actual de Microsoft Corporation en la fecha de esta presentación.  Debido a que Microsoft debe responder a las condiciones cambiantes del mercado, no debe interpretarse como un compromiso por parte de Microsoft, y Microsoft no puede garantizar la precisión de ninguna información proporcionada después de la fecha de esta presentación.  MICROSOFT NO OFRECE NINGUNA GARANTÍA, NI EXPRESA, NI IMPLÍCITA NI ESTATUTARIA, CON RESPECTO A LA INFORMACIÓN CONTENIDA EN ESTA PRESENTACIÓN.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820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Header Placeholder 3"/>
          <p:cNvSpPr>
            <a:spLocks noGrp="1"/>
          </p:cNvSpPr>
          <p:nvPr>
            <p:ph type="hdr" sz="quarter" idx="10"/>
          </p:nvPr>
        </p:nvSpPr>
        <p:spPr/>
        <p:txBody>
          <a:bodyPr/>
          <a:lstStyle/>
          <a:p>
            <a:r>
              <a:rPr lang="en-US"/>
              <a:t>S4 Solution Specialist Sales Summit</a:t>
            </a:r>
            <a:endParaRPr lang="en-US" dirty="0"/>
          </a:p>
        </p:txBody>
      </p:sp>
      <p:sp>
        <p:nvSpPr>
          <p:cNvPr id="5" name="Footer Placeholder 4"/>
          <p:cNvSpPr>
            <a:spLocks noGrp="1"/>
          </p:cNvSpPr>
          <p:nvPr>
            <p:ph type="ftr" sz="quarter" idx="11"/>
          </p:nvPr>
        </p:nvSpPr>
        <p:spPr/>
        <p:txBody>
          <a:bodyPr/>
          <a:lstStyle/>
          <a:p>
            <a:pPr defTabSz="96583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11/3/2024 5:22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01326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prstClr val="black"/>
                </a:solidFill>
                <a:uLnTx/>
                <a:uFillTx/>
                <a:latin typeface="Segoe UI" pitchFamily="34" charset="0"/>
                <a:ea typeface="+mn-ea"/>
                <a:cs typeface="+mn-cs"/>
              </a:rPr>
              <a:t>Microsoft Build 2015</a:t>
            </a: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s-ES" sz="400" b="0" i="0" u="none" strike="noStrike" cap="none" normalizeH="0" baseline="0" noProof="0">
                <a:ln>
                  <a:noFill/>
                </a:ln>
                <a:gradFill>
                  <a:gsLst>
                    <a:gs pos="0">
                      <a:prstClr val="black"/>
                    </a:gs>
                    <a:gs pos="100000">
                      <a:prstClr val="black"/>
                    </a:gs>
                  </a:gsLst>
                  <a:lin ang="5400000" scaled="0"/>
                </a:gradFill>
                <a:uLnTx/>
                <a:uFillTx/>
                <a:latin typeface="Segoe UI" pitchFamily="34" charset="0"/>
                <a:ea typeface="Segoe UI" pitchFamily="34" charset="0"/>
                <a:cs typeface="Segoe UI" pitchFamily="34" charset="0"/>
              </a:rPr>
              <a:t>© 2015 Microsoft Corporation. Todos los derechos reservados. MICROSOFT NO OFRECE NINGUNA GARANTÍA, NI EXPRESA, NI IMPLÍCITA NI ESTATUTARIA, CON RESPECTO A LA INFORMACIÓN CONTENIDA EN ESTA PRESENTACIÓN.</a:t>
            </a: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11/3/2024 5:22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5846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s-ES" sz="400" b="0" i="0" u="none" strike="noStrike" cap="none" normalizeH="0" baseline="0" noProof="0">
                <a:ln>
                  <a:noFill/>
                </a:ln>
                <a:gradFill>
                  <a:gsLst>
                    <a:gs pos="0">
                      <a:prstClr val="black"/>
                    </a:gs>
                    <a:gs pos="100000">
                      <a:prstClr val="black"/>
                    </a:gs>
                  </a:gsLst>
                  <a:lin ang="5400000" scaled="0"/>
                </a:gradFill>
                <a:uLnTx/>
                <a:uFillTx/>
                <a:latin typeface="Segoe UI" pitchFamily="34" charset="0"/>
                <a:ea typeface="Segoe UI" pitchFamily="34" charset="0"/>
                <a:cs typeface="Segoe UI" pitchFamily="34" charset="0"/>
              </a:rPr>
              <a:t>© Microsoft Corporation. Todos los derechos reservados. MICROSOFT NO OFRECE NINGUNA GARANTÍA, NI EXPRESA, NI IMPLÍCITA NI ESTATUTARIA, CON RESPECTO A LA INFORMACIÓN CONTENIDA EN ESTA PRESENTACIÓN.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11/3/2024 5:22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53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12</a:t>
            </a:fld>
            <a:endParaRPr lang="en-US"/>
          </a:p>
        </p:txBody>
      </p:sp>
    </p:spTree>
    <p:extLst>
      <p:ext uri="{BB962C8B-B14F-4D97-AF65-F5344CB8AC3E}">
        <p14:creationId xmlns:p14="http://schemas.microsoft.com/office/powerpoint/2010/main" val="1522567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51A85-091C-49E1-B5AA-0D9B7EC556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BFBF81-CC5E-42DD-8625-7D9FA537FC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CDC29C-79F9-4925-BF0A-5C3C0ED8567D}"/>
              </a:ext>
            </a:extLst>
          </p:cNvPr>
          <p:cNvSpPr>
            <a:spLocks noGrp="1"/>
          </p:cNvSpPr>
          <p:nvPr>
            <p:ph type="dt" sz="half" idx="10"/>
          </p:nvPr>
        </p:nvSpPr>
        <p:spPr/>
        <p:txBody>
          <a:bodyPr/>
          <a:lstStyle/>
          <a:p>
            <a:fld id="{A076941A-890E-4A5B-8B23-B471183C2BB0}" type="datetimeFigureOut">
              <a:rPr lang="en-US" smtClean="0"/>
              <a:t>11/3/2024</a:t>
            </a:fld>
            <a:endParaRPr lang="en-US"/>
          </a:p>
        </p:txBody>
      </p:sp>
      <p:sp>
        <p:nvSpPr>
          <p:cNvPr id="5" name="Footer Placeholder 4">
            <a:extLst>
              <a:ext uri="{FF2B5EF4-FFF2-40B4-BE49-F238E27FC236}">
                <a16:creationId xmlns:a16="http://schemas.microsoft.com/office/drawing/2014/main" id="{0BC54D0B-1565-4D59-85CD-74A5F1D300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9DBFE-E302-4C00-AAE5-9E7096DB3561}"/>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592411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FA6D6-0262-41B2-ADBB-52CF4DFC45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C5565C-139B-4AF5-B2B0-99A07270AE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D31911-79AE-4887-AF45-E620C7C27FA7}"/>
              </a:ext>
            </a:extLst>
          </p:cNvPr>
          <p:cNvSpPr>
            <a:spLocks noGrp="1"/>
          </p:cNvSpPr>
          <p:nvPr>
            <p:ph type="dt" sz="half" idx="10"/>
          </p:nvPr>
        </p:nvSpPr>
        <p:spPr/>
        <p:txBody>
          <a:bodyPr/>
          <a:lstStyle/>
          <a:p>
            <a:fld id="{A076941A-890E-4A5B-8B23-B471183C2BB0}" type="datetimeFigureOut">
              <a:rPr lang="en-US" smtClean="0"/>
              <a:t>11/3/2024</a:t>
            </a:fld>
            <a:endParaRPr lang="en-US"/>
          </a:p>
        </p:txBody>
      </p:sp>
      <p:sp>
        <p:nvSpPr>
          <p:cNvPr id="5" name="Footer Placeholder 4">
            <a:extLst>
              <a:ext uri="{FF2B5EF4-FFF2-40B4-BE49-F238E27FC236}">
                <a16:creationId xmlns:a16="http://schemas.microsoft.com/office/drawing/2014/main" id="{F1671058-D824-4037-97D2-6207748E1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200D6-AFBD-49A5-98D7-9AFADF197698}"/>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020874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E19B1F-D8CF-437C-82ED-C72375777B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3EBD6E-8B54-490E-847A-BFE7AFAADA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E38F07-1BF6-4167-85D9-118B926452BC}"/>
              </a:ext>
            </a:extLst>
          </p:cNvPr>
          <p:cNvSpPr>
            <a:spLocks noGrp="1"/>
          </p:cNvSpPr>
          <p:nvPr>
            <p:ph type="dt" sz="half" idx="10"/>
          </p:nvPr>
        </p:nvSpPr>
        <p:spPr/>
        <p:txBody>
          <a:bodyPr/>
          <a:lstStyle/>
          <a:p>
            <a:fld id="{A076941A-890E-4A5B-8B23-B471183C2BB0}" type="datetimeFigureOut">
              <a:rPr lang="en-US" smtClean="0"/>
              <a:t>11/3/2024</a:t>
            </a:fld>
            <a:endParaRPr lang="en-US"/>
          </a:p>
        </p:txBody>
      </p:sp>
      <p:sp>
        <p:nvSpPr>
          <p:cNvPr id="5" name="Footer Placeholder 4">
            <a:extLst>
              <a:ext uri="{FF2B5EF4-FFF2-40B4-BE49-F238E27FC236}">
                <a16:creationId xmlns:a16="http://schemas.microsoft.com/office/drawing/2014/main" id="{9B413D1C-66EE-42E7-882D-304BF3142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A0073-C998-4F8E-9068-90BE9E8BCEE0}"/>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396859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391310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618938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53D5DA43-102E-C340-B5A3-2171E6C9419E}"/>
              </a:ext>
            </a:extLst>
          </p:cNvPr>
          <p:cNvSpPr txBox="1"/>
          <p:nvPr userDrawn="1"/>
        </p:nvSpPr>
        <p:spPr>
          <a:xfrm>
            <a:off x="9528826" y="6495393"/>
            <a:ext cx="2486258" cy="246221"/>
          </a:xfrm>
          <a:prstGeom prst="rect">
            <a:avLst/>
          </a:prstGeom>
          <a:noFill/>
        </p:spPr>
        <p:txBody>
          <a:bodyPr wrap="none" lIns="0" tIns="0" rIns="0" bIns="0" rtlCol="0">
            <a:spAutoFit/>
          </a:bodyPr>
          <a:lstStyle/>
          <a:p>
            <a:pPr algn="r"/>
            <a:r>
              <a:rPr lang="en-US" sz="1600">
                <a:solidFill>
                  <a:schemeClr val="tx1">
                    <a:lumMod val="50000"/>
                    <a:lumOff val="50000"/>
                  </a:schemeClr>
                </a:solidFill>
              </a:rPr>
              <a:t>#</a:t>
            </a:r>
            <a:r>
              <a:rPr lang="en-US" sz="1600" err="1">
                <a:solidFill>
                  <a:schemeClr val="tx1">
                    <a:lumMod val="50000"/>
                    <a:lumOff val="50000"/>
                  </a:schemeClr>
                </a:solidFill>
              </a:rPr>
              <a:t>msIgniteTour</a:t>
            </a:r>
            <a:r>
              <a:rPr lang="en-US" sz="1600">
                <a:solidFill>
                  <a:schemeClr val="tx1">
                    <a:lumMod val="50000"/>
                    <a:lumOff val="50000"/>
                  </a:schemeClr>
                </a:solidFill>
              </a:rPr>
              <a:t> | @</a:t>
            </a:r>
            <a:r>
              <a:rPr lang="en-US" sz="1600" err="1">
                <a:solidFill>
                  <a:schemeClr val="tx1">
                    <a:lumMod val="50000"/>
                    <a:lumOff val="50000"/>
                  </a:schemeClr>
                </a:solidFill>
              </a:rPr>
              <a:t>damovisa</a:t>
            </a:r>
            <a:endParaRPr lang="en-US" sz="1600">
              <a:solidFill>
                <a:schemeClr val="tx1">
                  <a:lumMod val="50000"/>
                  <a:lumOff val="50000"/>
                </a:schemeClr>
              </a:solidFill>
            </a:endParaRPr>
          </a:p>
        </p:txBody>
      </p:sp>
    </p:spTree>
    <p:extLst>
      <p:ext uri="{BB962C8B-B14F-4D97-AF65-F5344CB8AC3E}">
        <p14:creationId xmlns:p14="http://schemas.microsoft.com/office/powerpoint/2010/main" val="3690804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_Only_No_Twit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13158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20432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47352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5376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232189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50"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74475813"/>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DC29-8BC0-4ED4-A5F9-9318C2489F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ABC39C-20F1-429C-B139-11B2DE0398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B80B0B-B294-4C26-9519-3A54EBB96D3D}"/>
              </a:ext>
            </a:extLst>
          </p:cNvPr>
          <p:cNvSpPr>
            <a:spLocks noGrp="1"/>
          </p:cNvSpPr>
          <p:nvPr>
            <p:ph type="dt" sz="half" idx="10"/>
          </p:nvPr>
        </p:nvSpPr>
        <p:spPr/>
        <p:txBody>
          <a:bodyPr/>
          <a:lstStyle/>
          <a:p>
            <a:fld id="{A076941A-890E-4A5B-8B23-B471183C2BB0}" type="datetimeFigureOut">
              <a:rPr lang="en-US" smtClean="0"/>
              <a:t>11/3/2024</a:t>
            </a:fld>
            <a:endParaRPr lang="en-US"/>
          </a:p>
        </p:txBody>
      </p:sp>
      <p:sp>
        <p:nvSpPr>
          <p:cNvPr id="5" name="Footer Placeholder 4">
            <a:extLst>
              <a:ext uri="{FF2B5EF4-FFF2-40B4-BE49-F238E27FC236}">
                <a16:creationId xmlns:a16="http://schemas.microsoft.com/office/drawing/2014/main" id="{5B3A798B-C0E2-4037-AC50-79ABAF773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3AF4FE-8D4E-4BC0-9A8E-FA1D4FF177FE}"/>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435428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62206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62860-A295-4213-958A-2B4C6D8850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10650F-F27B-40AF-99EC-6CB75AAA0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65FAF3-B826-4675-B41B-AA92CD39E811}"/>
              </a:ext>
            </a:extLst>
          </p:cNvPr>
          <p:cNvSpPr>
            <a:spLocks noGrp="1"/>
          </p:cNvSpPr>
          <p:nvPr>
            <p:ph type="dt" sz="half" idx="10"/>
          </p:nvPr>
        </p:nvSpPr>
        <p:spPr/>
        <p:txBody>
          <a:bodyPr/>
          <a:lstStyle/>
          <a:p>
            <a:fld id="{A076941A-890E-4A5B-8B23-B471183C2BB0}" type="datetimeFigureOut">
              <a:rPr lang="en-US" smtClean="0"/>
              <a:t>11/3/2024</a:t>
            </a:fld>
            <a:endParaRPr lang="en-US"/>
          </a:p>
        </p:txBody>
      </p:sp>
      <p:sp>
        <p:nvSpPr>
          <p:cNvPr id="5" name="Footer Placeholder 4">
            <a:extLst>
              <a:ext uri="{FF2B5EF4-FFF2-40B4-BE49-F238E27FC236}">
                <a16:creationId xmlns:a16="http://schemas.microsoft.com/office/drawing/2014/main" id="{E162AB59-CECA-4F0F-AD52-7B6BA5AA79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EEC0D9-45E0-4AA8-8AA5-8EEB0E90170F}"/>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3260404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8494-A7DD-42B9-8A4D-7845EA247F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A61373-9CF7-470F-9A86-DAC8E5C105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303BDC-AD64-4529-8B8C-6518713DAB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4C36A8-3F2F-483B-BCBC-22F93D414540}"/>
              </a:ext>
            </a:extLst>
          </p:cNvPr>
          <p:cNvSpPr>
            <a:spLocks noGrp="1"/>
          </p:cNvSpPr>
          <p:nvPr>
            <p:ph type="dt" sz="half" idx="10"/>
          </p:nvPr>
        </p:nvSpPr>
        <p:spPr/>
        <p:txBody>
          <a:bodyPr/>
          <a:lstStyle/>
          <a:p>
            <a:fld id="{A076941A-890E-4A5B-8B23-B471183C2BB0}" type="datetimeFigureOut">
              <a:rPr lang="en-US" smtClean="0"/>
              <a:t>11/3/2024</a:t>
            </a:fld>
            <a:endParaRPr lang="en-US"/>
          </a:p>
        </p:txBody>
      </p:sp>
      <p:sp>
        <p:nvSpPr>
          <p:cNvPr id="6" name="Footer Placeholder 5">
            <a:extLst>
              <a:ext uri="{FF2B5EF4-FFF2-40B4-BE49-F238E27FC236}">
                <a16:creationId xmlns:a16="http://schemas.microsoft.com/office/drawing/2014/main" id="{FB0DDB98-BEC3-40A8-9C38-7E39B6198E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CC8454-569A-4A21-867A-4F46DD0ECBE2}"/>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99869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6314-A9FB-4231-8448-D978A7F497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B8CE5D-44F4-4E74-9BD5-FB86A1E36C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4F7F19-825A-42EB-906D-2F5EE11EE4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20F919-83CF-409B-AE0F-A875C615CC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63A1D-79AC-4A8C-8228-9CC93A75C7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667468-934D-4A7E-9A50-27EEE9D68489}"/>
              </a:ext>
            </a:extLst>
          </p:cNvPr>
          <p:cNvSpPr>
            <a:spLocks noGrp="1"/>
          </p:cNvSpPr>
          <p:nvPr>
            <p:ph type="dt" sz="half" idx="10"/>
          </p:nvPr>
        </p:nvSpPr>
        <p:spPr/>
        <p:txBody>
          <a:bodyPr/>
          <a:lstStyle/>
          <a:p>
            <a:fld id="{A076941A-890E-4A5B-8B23-B471183C2BB0}" type="datetimeFigureOut">
              <a:rPr lang="en-US" smtClean="0"/>
              <a:t>11/3/2024</a:t>
            </a:fld>
            <a:endParaRPr lang="en-US"/>
          </a:p>
        </p:txBody>
      </p:sp>
      <p:sp>
        <p:nvSpPr>
          <p:cNvPr id="8" name="Footer Placeholder 7">
            <a:extLst>
              <a:ext uri="{FF2B5EF4-FFF2-40B4-BE49-F238E27FC236}">
                <a16:creationId xmlns:a16="http://schemas.microsoft.com/office/drawing/2014/main" id="{B6459BEE-FD76-4C40-B930-C7F22E6873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0E114A-2781-4181-926A-D12792CFF43A}"/>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1709601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C731-32EB-4C94-8043-19C32270EF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7FEC4C-BFF8-40A8-BFAB-915F99A9800E}"/>
              </a:ext>
            </a:extLst>
          </p:cNvPr>
          <p:cNvSpPr>
            <a:spLocks noGrp="1"/>
          </p:cNvSpPr>
          <p:nvPr>
            <p:ph type="dt" sz="half" idx="10"/>
          </p:nvPr>
        </p:nvSpPr>
        <p:spPr/>
        <p:txBody>
          <a:bodyPr/>
          <a:lstStyle/>
          <a:p>
            <a:fld id="{A076941A-890E-4A5B-8B23-B471183C2BB0}" type="datetimeFigureOut">
              <a:rPr lang="en-US" smtClean="0"/>
              <a:t>11/3/2024</a:t>
            </a:fld>
            <a:endParaRPr lang="en-US"/>
          </a:p>
        </p:txBody>
      </p:sp>
      <p:sp>
        <p:nvSpPr>
          <p:cNvPr id="4" name="Footer Placeholder 3">
            <a:extLst>
              <a:ext uri="{FF2B5EF4-FFF2-40B4-BE49-F238E27FC236}">
                <a16:creationId xmlns:a16="http://schemas.microsoft.com/office/drawing/2014/main" id="{5566504A-AF87-432D-BAB5-E716BFDA59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192491-3631-45C6-BBA8-8691E8313F55}"/>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118987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5CC9A1-6ACB-4193-9C5F-FC199615DD54}"/>
              </a:ext>
            </a:extLst>
          </p:cNvPr>
          <p:cNvSpPr>
            <a:spLocks noGrp="1"/>
          </p:cNvSpPr>
          <p:nvPr>
            <p:ph type="dt" sz="half" idx="10"/>
          </p:nvPr>
        </p:nvSpPr>
        <p:spPr/>
        <p:txBody>
          <a:bodyPr/>
          <a:lstStyle/>
          <a:p>
            <a:fld id="{A076941A-890E-4A5B-8B23-B471183C2BB0}" type="datetimeFigureOut">
              <a:rPr lang="en-US" smtClean="0"/>
              <a:t>11/3/2024</a:t>
            </a:fld>
            <a:endParaRPr lang="en-US"/>
          </a:p>
        </p:txBody>
      </p:sp>
      <p:sp>
        <p:nvSpPr>
          <p:cNvPr id="3" name="Footer Placeholder 2">
            <a:extLst>
              <a:ext uri="{FF2B5EF4-FFF2-40B4-BE49-F238E27FC236}">
                <a16:creationId xmlns:a16="http://schemas.microsoft.com/office/drawing/2014/main" id="{090015F1-F15F-4B0C-99B4-7152F66A9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265A2B-8D35-460F-8899-1DD756553AE6}"/>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3560070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1AB8-FBA0-495F-8E9C-FA4036774A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76E9F5-CEC5-4965-876F-5BDA439243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5C79A9-99DC-479D-A306-92A8BB8BD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7DDC9-E9A2-4042-B83D-0881709B102D}"/>
              </a:ext>
            </a:extLst>
          </p:cNvPr>
          <p:cNvSpPr>
            <a:spLocks noGrp="1"/>
          </p:cNvSpPr>
          <p:nvPr>
            <p:ph type="dt" sz="half" idx="10"/>
          </p:nvPr>
        </p:nvSpPr>
        <p:spPr/>
        <p:txBody>
          <a:bodyPr/>
          <a:lstStyle/>
          <a:p>
            <a:fld id="{A076941A-890E-4A5B-8B23-B471183C2BB0}" type="datetimeFigureOut">
              <a:rPr lang="en-US" smtClean="0"/>
              <a:t>11/3/2024</a:t>
            </a:fld>
            <a:endParaRPr lang="en-US"/>
          </a:p>
        </p:txBody>
      </p:sp>
      <p:sp>
        <p:nvSpPr>
          <p:cNvPr id="6" name="Footer Placeholder 5">
            <a:extLst>
              <a:ext uri="{FF2B5EF4-FFF2-40B4-BE49-F238E27FC236}">
                <a16:creationId xmlns:a16="http://schemas.microsoft.com/office/drawing/2014/main" id="{8C795C12-AE0F-415E-BF02-2FF06E88BD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7A0619-4AC5-45BF-951E-F03C0F48C012}"/>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3007121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2B551-7F12-4DC4-AE4E-1EA50635EF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41B2F9-3E4C-4B10-9D29-4AF7296453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CF15D7-DF5E-4A21-9B82-A23FF2A3A1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516C7A-B7F8-4C46-A419-956D1DC7B72D}"/>
              </a:ext>
            </a:extLst>
          </p:cNvPr>
          <p:cNvSpPr>
            <a:spLocks noGrp="1"/>
          </p:cNvSpPr>
          <p:nvPr>
            <p:ph type="dt" sz="half" idx="10"/>
          </p:nvPr>
        </p:nvSpPr>
        <p:spPr/>
        <p:txBody>
          <a:bodyPr/>
          <a:lstStyle/>
          <a:p>
            <a:fld id="{A076941A-890E-4A5B-8B23-B471183C2BB0}" type="datetimeFigureOut">
              <a:rPr lang="en-US" smtClean="0"/>
              <a:t>11/3/2024</a:t>
            </a:fld>
            <a:endParaRPr lang="en-US"/>
          </a:p>
        </p:txBody>
      </p:sp>
      <p:sp>
        <p:nvSpPr>
          <p:cNvPr id="6" name="Footer Placeholder 5">
            <a:extLst>
              <a:ext uri="{FF2B5EF4-FFF2-40B4-BE49-F238E27FC236}">
                <a16:creationId xmlns:a16="http://schemas.microsoft.com/office/drawing/2014/main" id="{28D62E85-7E34-4A0F-AE32-DE9E4C93FC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C997CF-1913-4EDF-9B42-09ECF5FED54F}"/>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214425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32D082-4133-4445-B124-5D3C861DD6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3A58AC-9759-4202-8DC6-F020B1591E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CFB605-64EB-4537-881A-C7311F240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6941A-890E-4A5B-8B23-B471183C2BB0}" type="datetimeFigureOut">
              <a:rPr lang="en-US" smtClean="0"/>
              <a:t>11/3/2024</a:t>
            </a:fld>
            <a:endParaRPr lang="en-US"/>
          </a:p>
        </p:txBody>
      </p:sp>
      <p:sp>
        <p:nvSpPr>
          <p:cNvPr id="5" name="Footer Placeholder 4">
            <a:extLst>
              <a:ext uri="{FF2B5EF4-FFF2-40B4-BE49-F238E27FC236}">
                <a16:creationId xmlns:a16="http://schemas.microsoft.com/office/drawing/2014/main" id="{1B8A277E-1EB9-4F08-9B7F-99044793A4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0A3844-5A56-4AA0-AF6C-FAC78151DD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D6707D-6039-4C06-AD7F-CCF59237D28C}" type="slidenum">
              <a:rPr lang="en-US" smtClean="0"/>
              <a:t>‹#›</a:t>
            </a:fld>
            <a:endParaRPr lang="en-US"/>
          </a:p>
        </p:txBody>
      </p:sp>
    </p:spTree>
    <p:extLst>
      <p:ext uri="{BB962C8B-B14F-4D97-AF65-F5344CB8AC3E}">
        <p14:creationId xmlns:p14="http://schemas.microsoft.com/office/powerpoint/2010/main" val="1196950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4" r:id="rId14"/>
    <p:sldLayoutId id="2147483665" r:id="rId15"/>
    <p:sldLayoutId id="2147483666" r:id="rId16"/>
    <p:sldLayoutId id="2147483667" r:id="rId17"/>
    <p:sldLayoutId id="2147483670" r:id="rId18"/>
    <p:sldLayoutId id="2147483671" r:id="rId19"/>
    <p:sldLayoutId id="214748367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jpg"/><Relationship Id="rId3" Type="http://schemas.openxmlformats.org/officeDocument/2006/relationships/image" Target="../media/image21.png"/><Relationship Id="rId21" Type="http://schemas.openxmlformats.org/officeDocument/2006/relationships/image" Target="../media/image38.png"/><Relationship Id="rId34" Type="http://schemas.openxmlformats.org/officeDocument/2006/relationships/image" Target="../media/image51.png"/><Relationship Id="rId7" Type="http://schemas.openxmlformats.org/officeDocument/2006/relationships/image" Target="../media/image25.png"/><Relationship Id="rId12" Type="http://schemas.openxmlformats.org/officeDocument/2006/relationships/image" Target="../media/image29.jpg"/><Relationship Id="rId17" Type="http://schemas.openxmlformats.org/officeDocument/2006/relationships/image" Target="../media/image34.jpg"/><Relationship Id="rId25" Type="http://schemas.openxmlformats.org/officeDocument/2006/relationships/image" Target="../media/image42.png"/><Relationship Id="rId33" Type="http://schemas.openxmlformats.org/officeDocument/2006/relationships/image" Target="../media/image50.png"/><Relationship Id="rId2" Type="http://schemas.openxmlformats.org/officeDocument/2006/relationships/notesSlide" Target="../notesSlides/notesSlide8.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jpg"/><Relationship Id="rId5" Type="http://schemas.openxmlformats.org/officeDocument/2006/relationships/image" Target="../media/image23.png"/><Relationship Id="rId15" Type="http://schemas.openxmlformats.org/officeDocument/2006/relationships/image" Target="../media/image32.jpg"/><Relationship Id="rId23" Type="http://schemas.openxmlformats.org/officeDocument/2006/relationships/image" Target="../media/image40.png"/><Relationship Id="rId28" Type="http://schemas.openxmlformats.org/officeDocument/2006/relationships/image" Target="../media/image45.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jpg"/><Relationship Id="rId4" Type="http://schemas.openxmlformats.org/officeDocument/2006/relationships/image" Target="../media/image22.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jpg"/><Relationship Id="rId30" Type="http://schemas.openxmlformats.org/officeDocument/2006/relationships/image" Target="../media/image47.png"/><Relationship Id="rId8"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pablodiloreto/demo-azuredevops-deployfastsafe"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2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5" Type="http://schemas.openxmlformats.org/officeDocument/2006/relationships/image" Target="../media/image51.png"/><Relationship Id="rId2" Type="http://schemas.openxmlformats.org/officeDocument/2006/relationships/notesSlide" Target="../notesSlides/notesSlide18.xml"/><Relationship Id="rId16" Type="http://schemas.openxmlformats.org/officeDocument/2006/relationships/image" Target="../media/image83.png"/><Relationship Id="rId20"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78.png"/><Relationship Id="rId24" Type="http://schemas.openxmlformats.org/officeDocument/2006/relationships/image" Target="../media/image91.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90.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8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2.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pablodiloreto/demo-azuredevops-deployfastsafe"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3.xml"/><Relationship Id="rId1" Type="http://schemas.openxmlformats.org/officeDocument/2006/relationships/video" Target="https://www.youtube.com/embed/LOJbM0aXZp0?feature=oemb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bit.ly/WhatIs-DevOp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85026" y="2266566"/>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s-ES" sz="4902" dirty="0">
                <a:solidFill>
                  <a:srgbClr val="FFFFFF"/>
                </a:solidFill>
                <a:latin typeface="Segoe UI Semibold"/>
              </a:rPr>
              <a:t>Microsoft Azure Training Day: </a:t>
            </a:r>
            <a:br>
              <a:rPr lang="es-ES" sz="4902" dirty="0">
                <a:solidFill>
                  <a:srgbClr val="0078D3"/>
                </a:solidFill>
                <a:latin typeface="Segoe UI Semibold"/>
              </a:rPr>
            </a:br>
            <a:r>
              <a:rPr lang="es-ES" sz="4902" dirty="0">
                <a:solidFill>
                  <a:srgbClr val="50E6FF"/>
                </a:solidFill>
                <a:latin typeface="Segoe UI Semibold"/>
              </a:rPr>
              <a:t>Migración de aplicaciones a la nube</a:t>
            </a:r>
          </a:p>
        </p:txBody>
      </p:sp>
      <p:pic>
        <p:nvPicPr>
          <p:cNvPr id="3" name="Picture 2" descr="A close up of a logo&#10;&#10;Description automatically generated">
            <a:extLst>
              <a:ext uri="{FF2B5EF4-FFF2-40B4-BE49-F238E27FC236}">
                <a16:creationId xmlns:a16="http://schemas.microsoft.com/office/drawing/2014/main" id="{C0AD1267-6707-4A6D-9EED-C3FE62561F3D}"/>
              </a:ext>
            </a:extLst>
          </p:cNvPr>
          <p:cNvPicPr>
            <a:picLocks noChangeAspect="1"/>
          </p:cNvPicPr>
          <p:nvPr/>
        </p:nvPicPr>
        <p:blipFill rotWithShape="1">
          <a:blip r:embed="rId2">
            <a:extLst>
              <a:ext uri="{28A0092B-C50C-407E-A947-70E740481C1C}">
                <a14:useLocalDpi xmlns:a14="http://schemas.microsoft.com/office/drawing/2010/main" val="0"/>
              </a:ext>
            </a:extLst>
          </a:blip>
          <a:srcRect t="30476" b="41632"/>
          <a:stretch/>
        </p:blipFill>
        <p:spPr>
          <a:xfrm>
            <a:off x="10552922" y="6400800"/>
            <a:ext cx="1567156" cy="309134"/>
          </a:xfrm>
          <a:prstGeom prst="rect">
            <a:avLst/>
          </a:prstGeom>
        </p:spPr>
      </p:pic>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923" y="2657462"/>
            <a:ext cx="1683060" cy="1521565"/>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2668" y="2677614"/>
            <a:ext cx="1736628" cy="1577197"/>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9350" y="3605455"/>
            <a:ext cx="243707" cy="200537"/>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69479" y="1379456"/>
            <a:ext cx="4360739" cy="4360908"/>
          </a:xfrm>
          <a:prstGeom prst="rect">
            <a:avLst/>
          </a:prstGeom>
        </p:spPr>
      </p:pic>
      <p:sp>
        <p:nvSpPr>
          <p:cNvPr id="27" name="TextBox 26"/>
          <p:cNvSpPr txBox="1"/>
          <p:nvPr/>
        </p:nvSpPr>
        <p:spPr>
          <a:xfrm>
            <a:off x="2099539" y="1573278"/>
            <a:ext cx="1668148" cy="461472"/>
          </a:xfrm>
          <a:prstGeom prst="rect">
            <a:avLst/>
          </a:prstGeom>
          <a:noFill/>
        </p:spPr>
        <p:txBody>
          <a:bodyPr wrap="square" rtlCol="0">
            <a:spAutoFit/>
          </a:bodyPr>
          <a:lstStyle/>
          <a:p>
            <a:pPr defTabSz="914004">
              <a:defRPr/>
            </a:pPr>
            <a:r>
              <a:rPr lang="es-ES" sz="2352" dirty="0">
                <a:solidFill>
                  <a:srgbClr val="404040">
                    <a:lumMod val="60000"/>
                    <a:lumOff val="40000"/>
                  </a:srgbClr>
                </a:solidFill>
                <a:latin typeface="Segoe UI Light"/>
                <a:cs typeface="Arial" pitchFamily="34" charset="0"/>
              </a:rPr>
              <a:t>Planificar</a:t>
            </a:r>
          </a:p>
        </p:txBody>
      </p:sp>
      <p:sp>
        <p:nvSpPr>
          <p:cNvPr id="28" name="TextBox 27"/>
          <p:cNvSpPr txBox="1"/>
          <p:nvPr/>
        </p:nvSpPr>
        <p:spPr>
          <a:xfrm>
            <a:off x="1587507" y="1316913"/>
            <a:ext cx="598156" cy="984425"/>
          </a:xfrm>
          <a:prstGeom prst="rect">
            <a:avLst/>
          </a:prstGeom>
          <a:noFill/>
        </p:spPr>
        <p:txBody>
          <a:bodyPr wrap="none" rtlCol="0">
            <a:spAutoFit/>
          </a:bodyPr>
          <a:lstStyle/>
          <a:p>
            <a:pPr defTabSz="914004">
              <a:defRPr/>
            </a:pPr>
            <a:r>
              <a:rPr lang="es-ES" sz="5684">
                <a:solidFill>
                  <a:srgbClr val="505050"/>
                </a:solidFill>
                <a:latin typeface="Arial" pitchFamily="34" charset="0"/>
                <a:cs typeface="Arial" pitchFamily="34" charset="0"/>
              </a:rPr>
              <a:t>1</a:t>
            </a:r>
          </a:p>
        </p:txBody>
      </p:sp>
      <p:sp>
        <p:nvSpPr>
          <p:cNvPr id="30" name="TextBox 29"/>
          <p:cNvSpPr txBox="1"/>
          <p:nvPr/>
        </p:nvSpPr>
        <p:spPr>
          <a:xfrm>
            <a:off x="8749740" y="1481446"/>
            <a:ext cx="2325507" cy="461472"/>
          </a:xfrm>
          <a:prstGeom prst="rect">
            <a:avLst/>
          </a:prstGeom>
          <a:noFill/>
        </p:spPr>
        <p:txBody>
          <a:bodyPr wrap="square" rtlCol="0">
            <a:spAutoFit/>
          </a:bodyPr>
          <a:lstStyle/>
          <a:p>
            <a:pPr defTabSz="914004">
              <a:defRPr/>
            </a:pPr>
            <a:r>
              <a:rPr lang="es-ES" sz="2352">
                <a:solidFill>
                  <a:srgbClr val="505050">
                    <a:lumMod val="75000"/>
                    <a:lumOff val="25000"/>
                  </a:srgbClr>
                </a:solidFill>
                <a:latin typeface="Segoe UI Light"/>
                <a:cs typeface="Arial" pitchFamily="34" charset="0"/>
              </a:rPr>
              <a:t>Supervisar + Aprender</a:t>
            </a:r>
          </a:p>
        </p:txBody>
      </p:sp>
      <p:sp>
        <p:nvSpPr>
          <p:cNvPr id="35" name="TextBox 34"/>
          <p:cNvSpPr txBox="1"/>
          <p:nvPr/>
        </p:nvSpPr>
        <p:spPr>
          <a:xfrm>
            <a:off x="8890550" y="5409469"/>
            <a:ext cx="1186226" cy="461472"/>
          </a:xfrm>
          <a:prstGeom prst="rect">
            <a:avLst/>
          </a:prstGeom>
          <a:noFill/>
        </p:spPr>
        <p:txBody>
          <a:bodyPr wrap="square" rtlCol="0">
            <a:spAutoFit/>
          </a:bodyPr>
          <a:lstStyle/>
          <a:p>
            <a:pPr defTabSz="914004">
              <a:defRPr/>
            </a:pPr>
            <a:r>
              <a:rPr lang="es-ES" sz="2352">
                <a:solidFill>
                  <a:srgbClr val="505050">
                    <a:lumMod val="75000"/>
                    <a:lumOff val="25000"/>
                  </a:srgbClr>
                </a:solidFill>
                <a:latin typeface="Segoe UI Light"/>
                <a:cs typeface="Arial" pitchFamily="34" charset="0"/>
              </a:rPr>
              <a:t>Lanzar</a:t>
            </a:r>
          </a:p>
        </p:txBody>
      </p:sp>
      <p:sp>
        <p:nvSpPr>
          <p:cNvPr id="37" name="TextBox 36"/>
          <p:cNvSpPr txBox="1"/>
          <p:nvPr/>
        </p:nvSpPr>
        <p:spPr>
          <a:xfrm>
            <a:off x="2346815" y="5469789"/>
            <a:ext cx="2097557" cy="452464"/>
          </a:xfrm>
          <a:prstGeom prst="rect">
            <a:avLst/>
          </a:prstGeom>
          <a:noFill/>
        </p:spPr>
        <p:txBody>
          <a:bodyPr wrap="square" rtlCol="0">
            <a:spAutoFit/>
          </a:bodyPr>
          <a:lstStyle/>
          <a:p>
            <a:pPr defTabSz="914004">
              <a:defRPr/>
            </a:pPr>
            <a:r>
              <a:rPr lang="es-ES" sz="2352">
                <a:solidFill>
                  <a:srgbClr val="FFFFFF">
                    <a:lumMod val="50000"/>
                  </a:srgbClr>
                </a:solidFill>
                <a:latin typeface="Segoe UI Light"/>
                <a:cs typeface="Arial" pitchFamily="34" charset="0"/>
              </a:rPr>
              <a:t>Desarrollar + Probar</a:t>
            </a:r>
          </a:p>
        </p:txBody>
      </p:sp>
      <p:sp>
        <p:nvSpPr>
          <p:cNvPr id="38" name="TextBox 37"/>
          <p:cNvSpPr txBox="1"/>
          <p:nvPr/>
        </p:nvSpPr>
        <p:spPr>
          <a:xfrm>
            <a:off x="1764184" y="5213426"/>
            <a:ext cx="598156" cy="984425"/>
          </a:xfrm>
          <a:prstGeom prst="rect">
            <a:avLst/>
          </a:prstGeom>
          <a:noFill/>
        </p:spPr>
        <p:txBody>
          <a:bodyPr wrap="none" rtlCol="0">
            <a:spAutoFit/>
          </a:bodyPr>
          <a:lstStyle/>
          <a:p>
            <a:pPr defTabSz="914004">
              <a:defRPr/>
            </a:pPr>
            <a:r>
              <a:rPr lang="es-ES" sz="5684">
                <a:solidFill>
                  <a:srgbClr val="505050"/>
                </a:solidFill>
                <a:latin typeface="Arial" pitchFamily="34" charset="0"/>
                <a:cs typeface="Arial" pitchFamily="34" charset="0"/>
              </a:rPr>
              <a:t>2</a:t>
            </a:r>
          </a:p>
        </p:txBody>
      </p:sp>
      <p:sp>
        <p:nvSpPr>
          <p:cNvPr id="39" name="TextBox 38"/>
          <p:cNvSpPr txBox="1"/>
          <p:nvPr/>
        </p:nvSpPr>
        <p:spPr>
          <a:xfrm>
            <a:off x="809279" y="3352233"/>
            <a:ext cx="2049128" cy="380040"/>
          </a:xfrm>
          <a:prstGeom prst="rect">
            <a:avLst/>
          </a:prstGeom>
          <a:noFill/>
        </p:spPr>
        <p:txBody>
          <a:bodyPr wrap="square" lIns="0" tIns="0" rIns="0" bIns="0" rtlCol="0">
            <a:spAutoFit/>
          </a:bodyPr>
          <a:lstStyle/>
          <a:p>
            <a:pPr algn="r" defTabSz="1242430">
              <a:lnSpc>
                <a:spcPct val="90000"/>
              </a:lnSpc>
              <a:defRPr/>
            </a:pPr>
            <a:r>
              <a:rPr lang="es-ES" sz="2744">
                <a:solidFill>
                  <a:srgbClr val="818181"/>
                </a:solidFill>
                <a:latin typeface="Segoe UI Semilight" panose="020B0402040204020203" pitchFamily="34" charset="0"/>
                <a:cs typeface="Segoe UI Semilight" panose="020B0402040204020203" pitchFamily="34" charset="0"/>
              </a:rPr>
              <a:t>Desarrollo</a:t>
            </a:r>
          </a:p>
        </p:txBody>
      </p:sp>
      <p:sp>
        <p:nvSpPr>
          <p:cNvPr id="40" name="TextBox 39"/>
          <p:cNvSpPr txBox="1"/>
          <p:nvPr/>
        </p:nvSpPr>
        <p:spPr>
          <a:xfrm>
            <a:off x="9041183" y="3352233"/>
            <a:ext cx="1692467" cy="380040"/>
          </a:xfrm>
          <a:prstGeom prst="rect">
            <a:avLst/>
          </a:prstGeom>
          <a:noFill/>
        </p:spPr>
        <p:txBody>
          <a:bodyPr wrap="square" lIns="0" tIns="0" rIns="0" bIns="0" rtlCol="0">
            <a:spAutoFit/>
          </a:bodyPr>
          <a:lstStyle/>
          <a:p>
            <a:pPr defTabSz="1242430">
              <a:lnSpc>
                <a:spcPct val="90000"/>
              </a:lnSpc>
              <a:defRPr/>
            </a:pPr>
            <a:r>
              <a:rPr lang="es-ES" sz="2744">
                <a:solidFill>
                  <a:srgbClr val="818181"/>
                </a:solidFill>
                <a:latin typeface="Segoe UI Semilight" panose="020B0402040204020203" pitchFamily="34" charset="0"/>
                <a:cs typeface="Segoe UI Semilight" panose="020B0402040204020203" pitchFamily="34" charset="0"/>
              </a:rPr>
              <a:t>Producción</a:t>
            </a:r>
          </a:p>
        </p:txBody>
      </p:sp>
      <p:sp>
        <p:nvSpPr>
          <p:cNvPr id="31" name="TextBox 30"/>
          <p:cNvSpPr txBox="1"/>
          <p:nvPr/>
        </p:nvSpPr>
        <p:spPr>
          <a:xfrm>
            <a:off x="8149792" y="1225083"/>
            <a:ext cx="598156" cy="984425"/>
          </a:xfrm>
          <a:prstGeom prst="rect">
            <a:avLst/>
          </a:prstGeom>
          <a:noFill/>
        </p:spPr>
        <p:txBody>
          <a:bodyPr wrap="none" rtlCol="0">
            <a:spAutoFit/>
          </a:bodyPr>
          <a:lstStyle/>
          <a:p>
            <a:pPr defTabSz="914004">
              <a:defRPr/>
            </a:pPr>
            <a:r>
              <a:rPr lang="es-ES" sz="5684">
                <a:solidFill>
                  <a:srgbClr val="505050"/>
                </a:solidFill>
                <a:latin typeface="Arial" pitchFamily="34" charset="0"/>
                <a:cs typeface="Arial" pitchFamily="34" charset="0"/>
              </a:rPr>
              <a:t>4</a:t>
            </a:r>
          </a:p>
        </p:txBody>
      </p:sp>
      <p:sp>
        <p:nvSpPr>
          <p:cNvPr id="36" name="TextBox 35"/>
          <p:cNvSpPr txBox="1"/>
          <p:nvPr/>
        </p:nvSpPr>
        <p:spPr>
          <a:xfrm>
            <a:off x="8329006" y="5147196"/>
            <a:ext cx="598156" cy="984425"/>
          </a:xfrm>
          <a:prstGeom prst="rect">
            <a:avLst/>
          </a:prstGeom>
          <a:noFill/>
        </p:spPr>
        <p:txBody>
          <a:bodyPr wrap="none" rtlCol="0">
            <a:spAutoFit/>
          </a:bodyPr>
          <a:lstStyle/>
          <a:p>
            <a:pPr defTabSz="914004">
              <a:defRPr/>
            </a:pPr>
            <a:r>
              <a:rPr lang="es-ES" sz="5684">
                <a:solidFill>
                  <a:srgbClr val="505050"/>
                </a:solidFill>
                <a:latin typeface="Arial" pitchFamily="34" charset="0"/>
                <a:cs typeface="Arial" pitchFamily="34" charset="0"/>
              </a:rPr>
              <a:t>3</a:t>
            </a:r>
          </a:p>
        </p:txBody>
      </p:sp>
      <p:sp>
        <p:nvSpPr>
          <p:cNvPr id="44" name="Freeform 8"/>
          <p:cNvSpPr>
            <a:spLocks/>
          </p:cNvSpPr>
          <p:nvPr/>
        </p:nvSpPr>
        <p:spPr bwMode="auto">
          <a:xfrm>
            <a:off x="3690966" y="1300716"/>
            <a:ext cx="2258829" cy="2258829"/>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6" name="Freeform 10"/>
          <p:cNvSpPr>
            <a:spLocks/>
          </p:cNvSpPr>
          <p:nvPr/>
        </p:nvSpPr>
        <p:spPr bwMode="auto">
          <a:xfrm>
            <a:off x="3690966" y="3559544"/>
            <a:ext cx="2258829" cy="2260385"/>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8" name="Freeform 13"/>
          <p:cNvSpPr>
            <a:spLocks/>
          </p:cNvSpPr>
          <p:nvPr/>
        </p:nvSpPr>
        <p:spPr bwMode="auto">
          <a:xfrm>
            <a:off x="5949794" y="1300716"/>
            <a:ext cx="2258829" cy="2258829"/>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3" name="Freeform 7"/>
          <p:cNvSpPr>
            <a:spLocks/>
          </p:cNvSpPr>
          <p:nvPr/>
        </p:nvSpPr>
        <p:spPr bwMode="auto">
          <a:xfrm>
            <a:off x="3690966" y="1300716"/>
            <a:ext cx="2258829" cy="2258829"/>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5" name="Freeform 9"/>
          <p:cNvSpPr>
            <a:spLocks/>
          </p:cNvSpPr>
          <p:nvPr/>
        </p:nvSpPr>
        <p:spPr bwMode="auto">
          <a:xfrm>
            <a:off x="3690966" y="3559544"/>
            <a:ext cx="2258829" cy="2260385"/>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7" name="Freeform 11"/>
          <p:cNvSpPr>
            <a:spLocks/>
          </p:cNvSpPr>
          <p:nvPr/>
        </p:nvSpPr>
        <p:spPr bwMode="auto">
          <a:xfrm>
            <a:off x="5949794" y="3559544"/>
            <a:ext cx="2258829" cy="2260385"/>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9" name="Freeform 14"/>
          <p:cNvSpPr>
            <a:spLocks/>
          </p:cNvSpPr>
          <p:nvPr/>
        </p:nvSpPr>
        <p:spPr bwMode="auto">
          <a:xfrm>
            <a:off x="5949794" y="1300716"/>
            <a:ext cx="2258829" cy="2258829"/>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2" name="Title 1">
            <a:extLst>
              <a:ext uri="{FF2B5EF4-FFF2-40B4-BE49-F238E27FC236}">
                <a16:creationId xmlns:a16="http://schemas.microsoft.com/office/drawing/2014/main" id="{F526FE1C-6ACD-1245-ACC9-0F2E0A39AD97}"/>
              </a:ext>
            </a:extLst>
          </p:cNvPr>
          <p:cNvSpPr>
            <a:spLocks noGrp="1"/>
          </p:cNvSpPr>
          <p:nvPr>
            <p:ph type="title"/>
          </p:nvPr>
        </p:nvSpPr>
        <p:spPr/>
        <p:txBody>
          <a:bodyPr/>
          <a:lstStyle/>
          <a:p>
            <a:r>
              <a:rPr lang="es-ES"/>
              <a:t>Proceso</a:t>
            </a:r>
          </a:p>
        </p:txBody>
      </p:sp>
    </p:spTree>
    <p:extLst>
      <p:ext uri="{BB962C8B-B14F-4D97-AF65-F5344CB8AC3E}">
        <p14:creationId xmlns:p14="http://schemas.microsoft.com/office/powerpoint/2010/main" val="407589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42"/>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600"/>
                                        <p:tgtEl>
                                          <p:spTgt spid="32"/>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2"/>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600"/>
                                        <p:tgtEl>
                                          <p:spTgt spid="33"/>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33"/>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600"/>
                                        <p:tgtEl>
                                          <p:spTgt spid="53"/>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5" grpId="0"/>
      <p:bldP spid="37" grpId="0"/>
      <p:bldP spid="38" grpId="0"/>
      <p:bldP spid="31" grpId="0"/>
      <p:bldP spid="36" grpId="0"/>
      <p:bldP spid="48" grpId="0" animBg="1"/>
      <p:bldP spid="43" grpId="0" animBg="1"/>
      <p:bldP spid="45"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4569584" y="179921"/>
            <a:ext cx="2544212" cy="2070330"/>
          </a:xfrm>
          <a:prstGeom prst="rect">
            <a:avLst/>
          </a:prstGeom>
        </p:spPr>
      </p:pic>
      <p:sp>
        <p:nvSpPr>
          <p:cNvPr id="124" name="Rectangle 123">
            <a:extLst>
              <a:ext uri="{FF2B5EF4-FFF2-40B4-BE49-F238E27FC236}">
                <a16:creationId xmlns:a16="http://schemas.microsoft.com/office/drawing/2014/main" id="{595379DA-4DDD-4F4D-BFA4-60CD409C4657}"/>
              </a:ext>
            </a:extLst>
          </p:cNvPr>
          <p:cNvSpPr/>
          <p:nvPr/>
        </p:nvSpPr>
        <p:spPr bwMode="auto">
          <a:xfrm>
            <a:off x="4012101" y="6341968"/>
            <a:ext cx="4033340" cy="51506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4437539" y="3508496"/>
            <a:ext cx="3185120" cy="3169583"/>
          </a:xfrm>
          <a:prstGeom prst="rect">
            <a:avLst/>
          </a:prstGeom>
        </p:spPr>
      </p:pic>
      <p:sp>
        <p:nvSpPr>
          <p:cNvPr id="2" name="Title 1">
            <a:extLst>
              <a:ext uri="{FF2B5EF4-FFF2-40B4-BE49-F238E27FC236}">
                <a16:creationId xmlns:a16="http://schemas.microsoft.com/office/drawing/2014/main" id="{B492732E-C7A5-4871-8509-5E39C13F516A}"/>
              </a:ext>
            </a:extLst>
          </p:cNvPr>
          <p:cNvSpPr>
            <a:spLocks noGrp="1"/>
          </p:cNvSpPr>
          <p:nvPr>
            <p:ph type="title"/>
          </p:nvPr>
        </p:nvSpPr>
        <p:spPr/>
        <p:txBody>
          <a:bodyPr/>
          <a:lstStyle/>
          <a:p>
            <a:r>
              <a:rPr lang="es-ES"/>
              <a:t> </a:t>
            </a:r>
          </a:p>
        </p:txBody>
      </p:sp>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411989" y="2022125"/>
            <a:ext cx="4769912" cy="1662477"/>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6376962" y="1807014"/>
            <a:ext cx="5403052" cy="2027601"/>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5047145" y="1995237"/>
            <a:ext cx="1549563" cy="1551690"/>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s-ES" sz="1175" b="1">
                    <a:gradFill>
                      <a:gsLst>
                        <a:gs pos="4000">
                          <a:srgbClr val="FFFFFF"/>
                        </a:gs>
                        <a:gs pos="10667">
                          <a:srgbClr val="FFFFFF"/>
                        </a:gs>
                      </a:gsLst>
                      <a:lin ang="5400000" scaled="0"/>
                    </a:gradFill>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cstate="print">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s-ES" sz="1200" dirty="0">
                  <a:solidFill>
                    <a:srgbClr val="E6E6E6">
                      <a:lumMod val="50000"/>
                    </a:srgbClr>
                  </a:solidFill>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3332417" y="2135897"/>
            <a:ext cx="942996" cy="471498"/>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2286736" y="3056738"/>
            <a:ext cx="1072037" cy="251259"/>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1241055" y="1954553"/>
            <a:ext cx="955142" cy="589323"/>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708759" y="3752174"/>
            <a:ext cx="864402" cy="536177"/>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3780565" y="3847178"/>
            <a:ext cx="853501" cy="523196"/>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2361072" y="3801912"/>
            <a:ext cx="523196" cy="523196"/>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192942" y="3924654"/>
            <a:ext cx="1072037" cy="251259"/>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07942" y="3829761"/>
            <a:ext cx="697931" cy="471104"/>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15244" y="3812218"/>
            <a:ext cx="1151120" cy="476133"/>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5866727" y="4313762"/>
            <a:ext cx="834678" cy="585395"/>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4165518" y="4813727"/>
            <a:ext cx="1407642" cy="468041"/>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22753" y="4813727"/>
            <a:ext cx="1315196" cy="46804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7367776" y="5231255"/>
            <a:ext cx="1545481" cy="519942"/>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8930121" y="5181525"/>
            <a:ext cx="975145" cy="608861"/>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715204" y="5253073"/>
            <a:ext cx="1936633" cy="593916"/>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9949974" y="5200635"/>
            <a:ext cx="1225046" cy="543801"/>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8560821" y="3829726"/>
            <a:ext cx="1675115" cy="346190"/>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3774181" y="5755844"/>
            <a:ext cx="1842315" cy="443130"/>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02043" y="5744437"/>
            <a:ext cx="1620805" cy="457485"/>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6928201" y="1897613"/>
            <a:ext cx="649093" cy="801066"/>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8854918" y="2244208"/>
            <a:ext cx="1050349" cy="288496"/>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10039399" y="2980851"/>
            <a:ext cx="597532" cy="597532"/>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708098" y="3001104"/>
            <a:ext cx="1429210" cy="454228"/>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10738511" y="3471014"/>
            <a:ext cx="1287681" cy="433210"/>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10726871" y="1473131"/>
            <a:ext cx="888466" cy="554740"/>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10769235" y="2090570"/>
            <a:ext cx="1004538" cy="445916"/>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0"/>
          <a:stretch>
            <a:fillRect/>
          </a:stretch>
        </p:blipFill>
        <p:spPr>
          <a:xfrm>
            <a:off x="7816581" y="2976681"/>
            <a:ext cx="1012229" cy="355801"/>
          </a:xfrm>
          <a:prstGeom prst="rect">
            <a:avLst/>
          </a:prstGeom>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2985536" y="3720608"/>
            <a:ext cx="0" cy="680352"/>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1">
            <a:clrChange>
              <a:clrFrom>
                <a:srgbClr val="FFFFFF"/>
              </a:clrFrom>
              <a:clrTo>
                <a:srgbClr val="FFFFFF">
                  <a:alpha val="0"/>
                </a:srgbClr>
              </a:clrTo>
            </a:clrChange>
          </a:blip>
          <a:srcRect t="29072" b="29279"/>
          <a:stretch/>
        </p:blipFill>
        <p:spPr>
          <a:xfrm>
            <a:off x="8395086" y="792464"/>
            <a:ext cx="1036344" cy="292417"/>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2">
            <a:clrChange>
              <a:clrFrom>
                <a:srgbClr val="FFFFFF"/>
              </a:clrFrom>
              <a:clrTo>
                <a:srgbClr val="FFFFFF">
                  <a:alpha val="0"/>
                </a:srgbClr>
              </a:clrTo>
            </a:clrChange>
          </a:blip>
          <a:srcRect t="32118" b="33546"/>
          <a:stretch/>
        </p:blipFill>
        <p:spPr>
          <a:xfrm>
            <a:off x="7141682" y="771790"/>
            <a:ext cx="1195063" cy="307752"/>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3">
            <a:clrChange>
              <a:clrFrom>
                <a:srgbClr val="FFFFFF"/>
              </a:clrFrom>
              <a:clrTo>
                <a:srgbClr val="FFFFFF">
                  <a:alpha val="0"/>
                </a:srgbClr>
              </a:clrTo>
            </a:clrChange>
          </a:blip>
          <a:srcRect t="32609" b="32682"/>
          <a:stretch/>
        </p:blipFill>
        <p:spPr>
          <a:xfrm>
            <a:off x="6021252" y="753273"/>
            <a:ext cx="1120430" cy="388890"/>
          </a:xfrm>
          <a:prstGeom prst="rect">
            <a:avLst/>
          </a:prstGeom>
        </p:spPr>
      </p:pic>
      <p:grpSp>
        <p:nvGrpSpPr>
          <p:cNvPr id="68" name="Group 67">
            <a:extLst>
              <a:ext uri="{FF2B5EF4-FFF2-40B4-BE49-F238E27FC236}">
                <a16:creationId xmlns:a16="http://schemas.microsoft.com/office/drawing/2014/main" id="{0E336914-4591-43A5-85B8-D308D6778FFE}"/>
              </a:ext>
            </a:extLst>
          </p:cNvPr>
          <p:cNvGrpSpPr/>
          <p:nvPr/>
        </p:nvGrpSpPr>
        <p:grpSpPr>
          <a:xfrm>
            <a:off x="5028508" y="1978493"/>
            <a:ext cx="1577484" cy="1577484"/>
            <a:chOff x="5138927" y="2039111"/>
            <a:chExt cx="1609344" cy="1609344"/>
          </a:xfrm>
        </p:grpSpPr>
        <p:sp>
          <p:nvSpPr>
            <p:cNvPr id="69" name="Flowchart: Connector 68">
              <a:extLst>
                <a:ext uri="{FF2B5EF4-FFF2-40B4-BE49-F238E27FC236}">
                  <a16:creationId xmlns:a16="http://schemas.microsoft.com/office/drawing/2014/main" id="{DE0391D7-A17E-4953-B344-E5EA46A054EC}"/>
                </a:ext>
              </a:extLst>
            </p:cNvPr>
            <p:cNvSpPr/>
            <p:nvPr/>
          </p:nvSpPr>
          <p:spPr bwMode="auto">
            <a:xfrm>
              <a:off x="5138927" y="2039111"/>
              <a:ext cx="1609344" cy="160934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CA"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0" name="Picture 69" descr="Visual Studio Team Services">
              <a:extLst>
                <a:ext uri="{FF2B5EF4-FFF2-40B4-BE49-F238E27FC236}">
                  <a16:creationId xmlns:a16="http://schemas.microsoft.com/office/drawing/2014/main" id="{E6F3FD3A-FF10-4DA0-A0BE-778C14AEBA1D}"/>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
        <p:nvSpPr>
          <p:cNvPr id="72" name="Title 1">
            <a:extLst>
              <a:ext uri="{FF2B5EF4-FFF2-40B4-BE49-F238E27FC236}">
                <a16:creationId xmlns:a16="http://schemas.microsoft.com/office/drawing/2014/main" id="{0BFDEEC8-742A-4B49-9954-8110CE9496F2}"/>
              </a:ext>
            </a:extLst>
          </p:cNvPr>
          <p:cNvSpPr txBox="1">
            <a:spLocks/>
          </p:cNvSpPr>
          <p:nvPr/>
        </p:nvSpPr>
        <p:spPr>
          <a:xfrm>
            <a:off x="119586" y="201470"/>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s-ES" sz="3600" dirty="0"/>
              <a:t>Cualquier lenguaje</a:t>
            </a:r>
          </a:p>
          <a:p>
            <a:pPr defTabSz="914192"/>
            <a:r>
              <a:rPr lang="es-ES" sz="3600" dirty="0"/>
              <a:t>Cualquier plataforma</a:t>
            </a:r>
          </a:p>
        </p:txBody>
      </p:sp>
    </p:spTree>
    <p:extLst>
      <p:ext uri="{BB962C8B-B14F-4D97-AF65-F5344CB8AC3E}">
        <p14:creationId xmlns:p14="http://schemas.microsoft.com/office/powerpoint/2010/main" val="200410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par>
                          <p:cTn id="80" fill="hold">
                            <p:stCondLst>
                              <p:cond delay="2500"/>
                            </p:stCondLst>
                            <p:childTnLst>
                              <p:par>
                                <p:cTn id="81" presetID="10" presetClass="entr" presetSubtype="0"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childTnLst>
                          </p:cTn>
                        </p:par>
                        <p:par>
                          <p:cTn id="90" fill="hold">
                            <p:stCondLst>
                              <p:cond delay="3000"/>
                            </p:stCondLst>
                            <p:childTnLst>
                              <p:par>
                                <p:cTn id="91" presetID="10" presetClass="entr" presetSubtype="0" fill="hold"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par>
                                <p:cTn id="94" presetID="10" presetClass="entr" presetSubtype="0" fill="hold"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ntr" presetSubtype="0"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
                                        <p:tgtEl>
                                          <p:spTgt spid="44"/>
                                        </p:tgtEl>
                                      </p:cBhvr>
                                    </p:animEffect>
                                  </p:childTnLst>
                                </p:cTn>
                              </p:par>
                              <p:par>
                                <p:cTn id="100" presetID="10" presetClass="entr" presetSubtype="0" fill="hold" nodeType="with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par>
                                <p:cTn id="103" presetID="10"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par>
                                <p:cTn id="106" presetID="10" presetClass="entr" presetSubtype="0" fill="hold"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fade">
                                      <p:cBhvr>
                                        <p:cTn id="108" dur="500"/>
                                        <p:tgtEl>
                                          <p:spTgt spid="49"/>
                                        </p:tgtEl>
                                      </p:cBhvr>
                                    </p:animEffect>
                                  </p:childTnLst>
                                </p:cTn>
                              </p:par>
                              <p:par>
                                <p:cTn id="109" presetID="10" presetClass="entr" presetSubtype="0"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500"/>
                                        <p:tgtEl>
                                          <p:spTgt spid="46"/>
                                        </p:tgtEl>
                                      </p:cBhvr>
                                    </p:animEffect>
                                  </p:childTnLst>
                                </p:cTn>
                              </p:par>
                              <p:par>
                                <p:cTn id="112" presetID="10" presetClass="entr" presetSubtype="0" fill="hold"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fade">
                                      <p:cBhvr>
                                        <p:cTn id="114" dur="500"/>
                                        <p:tgtEl>
                                          <p:spTgt spid="47"/>
                                        </p:tgtEl>
                                      </p:cBhvr>
                                    </p:animEffect>
                                  </p:childTnLst>
                                </p:cTn>
                              </p:par>
                            </p:childTnLst>
                          </p:cTn>
                        </p:par>
                        <p:par>
                          <p:cTn id="115" fill="hold">
                            <p:stCondLst>
                              <p:cond delay="3500"/>
                            </p:stCondLst>
                            <p:childTnLst>
                              <p:par>
                                <p:cTn id="116" presetID="10" presetClass="entr" presetSubtype="0" fill="hold" nodeType="after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fade">
                                      <p:cBhvr>
                                        <p:cTn id="118" dur="500"/>
                                        <p:tgtEl>
                                          <p:spTgt spid="60"/>
                                        </p:tgtEl>
                                      </p:cBhvr>
                                    </p:animEffect>
                                  </p:childTnLst>
                                </p:cTn>
                              </p:par>
                              <p:par>
                                <p:cTn id="119" presetID="10" presetClass="entr" presetSubtype="0" fill="hold" nodeType="with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fade">
                                      <p:cBhvr>
                                        <p:cTn id="121" dur="500"/>
                                        <p:tgtEl>
                                          <p:spTgt spid="59"/>
                                        </p:tgtEl>
                                      </p:cBhvr>
                                    </p:animEffect>
                                  </p:childTnLst>
                                </p:cTn>
                              </p:par>
                              <p:par>
                                <p:cTn id="122" presetID="10" presetClass="entr" presetSubtype="0" fill="hold" nodeType="withEffect">
                                  <p:stCondLst>
                                    <p:cond delay="0"/>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500"/>
                                        <p:tgtEl>
                                          <p:spTgt spid="58"/>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nodeType="clickEffect">
                                  <p:stCondLst>
                                    <p:cond delay="0"/>
                                  </p:stCondLst>
                                  <p:childTnLst>
                                    <p:set>
                                      <p:cBhvr>
                                        <p:cTn id="128" dur="1" fill="hold">
                                          <p:stCondLst>
                                            <p:cond delay="0"/>
                                          </p:stCondLst>
                                        </p:cTn>
                                        <p:tgtEl>
                                          <p:spTgt spid="68"/>
                                        </p:tgtEl>
                                        <p:attrNameLst>
                                          <p:attrName>style.visibility</p:attrName>
                                        </p:attrNameLst>
                                      </p:cBhvr>
                                      <p:to>
                                        <p:strVal val="visible"/>
                                      </p:to>
                                    </p:set>
                                    <p:anim calcmode="lin" valueType="num">
                                      <p:cBhvr>
                                        <p:cTn id="129" dur="500" fill="hold"/>
                                        <p:tgtEl>
                                          <p:spTgt spid="68"/>
                                        </p:tgtEl>
                                        <p:attrNameLst>
                                          <p:attrName>ppt_w</p:attrName>
                                        </p:attrNameLst>
                                      </p:cBhvr>
                                      <p:tavLst>
                                        <p:tav tm="0">
                                          <p:val>
                                            <p:fltVal val="0"/>
                                          </p:val>
                                        </p:tav>
                                        <p:tav tm="100000">
                                          <p:val>
                                            <p:strVal val="#ppt_w"/>
                                          </p:val>
                                        </p:tav>
                                      </p:tavLst>
                                    </p:anim>
                                    <p:anim calcmode="lin" valueType="num">
                                      <p:cBhvr>
                                        <p:cTn id="130" dur="500" fill="hold"/>
                                        <p:tgtEl>
                                          <p:spTgt spid="68"/>
                                        </p:tgtEl>
                                        <p:attrNameLst>
                                          <p:attrName>ppt_h</p:attrName>
                                        </p:attrNameLst>
                                      </p:cBhvr>
                                      <p:tavLst>
                                        <p:tav tm="0">
                                          <p:val>
                                            <p:fltVal val="0"/>
                                          </p:val>
                                        </p:tav>
                                        <p:tav tm="100000">
                                          <p:val>
                                            <p:strVal val="#ppt_h"/>
                                          </p:val>
                                        </p:tav>
                                      </p:tavLst>
                                    </p:anim>
                                    <p:animEffect transition="in" filter="fade">
                                      <p:cBhvr>
                                        <p:cTn id="131" dur="500"/>
                                        <p:tgtEl>
                                          <p:spTgt spid="68"/>
                                        </p:tgtEl>
                                      </p:cBhvr>
                                    </p:animEffect>
                                  </p:childTnLst>
                                </p:cTn>
                              </p:par>
                            </p:childTnLst>
                          </p:cTn>
                        </p:par>
                        <p:par>
                          <p:cTn id="132" fill="hold">
                            <p:stCondLst>
                              <p:cond delay="500"/>
                            </p:stCondLst>
                            <p:childTnLst>
                              <p:par>
                                <p:cTn id="133" presetID="1" presetClass="exit" presetSubtype="0" fill="hold" grpId="0" nodeType="afterEffect">
                                  <p:stCondLst>
                                    <p:cond delay="0"/>
                                  </p:stCondLst>
                                  <p:childTnLst>
                                    <p:set>
                                      <p:cBhvr>
                                        <p:cTn id="134" dur="1" fill="hold">
                                          <p:stCondLst>
                                            <p:cond delay="0"/>
                                          </p:stCondLst>
                                        </p:cTn>
                                        <p:tgtEl>
                                          <p:spTgt spid="2"/>
                                        </p:tgtEl>
                                        <p:attrNameLst>
                                          <p:attrName>style.visibility</p:attrName>
                                        </p:attrNameLst>
                                      </p:cBhvr>
                                      <p:to>
                                        <p:strVal val="hidden"/>
                                      </p:to>
                                    </p:set>
                                  </p:childTnLst>
                                </p:cTn>
                              </p:par>
                            </p:childTnLst>
                          </p:cTn>
                        </p:par>
                        <p:par>
                          <p:cTn id="135" fill="hold">
                            <p:stCondLst>
                              <p:cond delay="500"/>
                            </p:stCondLst>
                            <p:childTnLst>
                              <p:par>
                                <p:cTn id="136" presetID="1" presetClass="entr" presetSubtype="0" fill="hold" grpId="0" nodeType="afterEffect">
                                  <p:stCondLst>
                                    <p:cond delay="0"/>
                                  </p:stCondLst>
                                  <p:childTnLst>
                                    <p:set>
                                      <p:cBhvr>
                                        <p:cTn id="137"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7E34D5-ECDB-4CE7-9EE0-63A3E533AF1F}"/>
              </a:ext>
            </a:extLst>
          </p:cNvPr>
          <p:cNvGrpSpPr/>
          <p:nvPr/>
        </p:nvGrpSpPr>
        <p:grpSpPr>
          <a:xfrm>
            <a:off x="1948602" y="1788339"/>
            <a:ext cx="2830146" cy="650976"/>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dirty="0">
                  <a:solidFill>
                    <a:srgbClr val="00B294"/>
                  </a:solidFill>
                  <a:latin typeface="+mj-lt"/>
                </a:rPr>
                <a:t>Azure Boards</a:t>
              </a:r>
              <a:endParaRPr lang="en-US" sz="2000" dirty="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3581" y="2861506"/>
            <a:ext cx="2845167" cy="611827"/>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dirty="0">
                  <a:solidFill>
                    <a:srgbClr val="D83B01"/>
                  </a:solidFill>
                  <a:latin typeface="+mj-lt"/>
                </a:rPr>
                <a:t>Azure </a:t>
              </a:r>
              <a:r>
                <a:rPr lang="en-US" sz="2000" dirty="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3581" y="3859530"/>
            <a:ext cx="2845167" cy="611827"/>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dirty="0">
                  <a:solidFill>
                    <a:srgbClr val="2560E0"/>
                  </a:solidFill>
                  <a:latin typeface="+mj-lt"/>
                </a:rPr>
                <a:t>Azure Pipelines</a:t>
              </a:r>
              <a:endParaRPr lang="en-US" sz="2000" dirty="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8398" y="5855583"/>
            <a:ext cx="2850349" cy="611827"/>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dirty="0">
                  <a:solidFill>
                    <a:srgbClr val="854CC7"/>
                  </a:solidFill>
                  <a:latin typeface="+mj-lt"/>
                </a:rPr>
                <a:t>Azure Test</a:t>
              </a:r>
              <a:r>
                <a:rPr lang="en-US" sz="2000" dirty="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5140" y="4877318"/>
            <a:ext cx="2853607" cy="572302"/>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dirty="0">
                  <a:solidFill>
                    <a:srgbClr val="CB2E6D"/>
                  </a:solidFill>
                  <a:latin typeface="+mj-lt"/>
                </a:rPr>
                <a:t>Azure Artifacts</a:t>
              </a:r>
              <a:endParaRPr lang="en-US" sz="2000" dirty="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9730" y="974"/>
            <a:ext cx="540012" cy="685605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9452" y="725805"/>
            <a:ext cx="2107571" cy="505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29" tIns="146184" rIns="182729" bIns="146184" numCol="1" spcCol="0" rtlCol="0" fromWordArt="0" anchor="ctr" anchorCtr="0" forceAA="0" compatLnSpc="1">
            <a:prstTxWarp prst="textNoShape">
              <a:avLst/>
            </a:prstTxWarp>
            <a:noAutofit/>
          </a:bodyPr>
          <a:lstStyle/>
          <a:p>
            <a:pPr defTabSz="931566"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Servicios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90579" y="503470"/>
            <a:ext cx="950403" cy="950403"/>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9" tIns="146184" rIns="182729" bIns="146184" numCol="1" spcCol="0" rtlCol="0" fromWordArt="0" anchor="t" anchorCtr="0" forceAA="0" compatLnSpc="1">
              <a:prstTxWarp prst="textNoShape">
                <a:avLst/>
              </a:prstTxWarp>
              <a:noAutofit/>
            </a:bodyPr>
            <a:lstStyle/>
            <a:p>
              <a:pPr defTabSz="931566"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4" tIns="44773" rIns="89544" bIns="44773" numCol="1" anchor="t" anchorCtr="0" compatLnSpc="1">
              <a:prstTxWarp prst="textNoShape">
                <a:avLst/>
              </a:prstTxWarp>
            </a:bodyPr>
            <a:lstStyle/>
            <a:p>
              <a:pPr defTabSz="913292">
                <a:defRPr/>
              </a:pPr>
              <a:endParaRPr lang="en-US" sz="1600">
                <a:gradFill>
                  <a:gsLst>
                    <a:gs pos="0">
                      <a:srgbClr val="505050"/>
                    </a:gs>
                    <a:gs pos="100000">
                      <a:srgbClr val="505050"/>
                    </a:gs>
                  </a:gsLst>
                </a:gradFill>
                <a:latin typeface="Segoe UI Semilight"/>
              </a:endParaRPr>
            </a:p>
          </p:txBody>
        </p:sp>
      </p:grpSp>
    </p:spTree>
    <p:extLst>
      <p:ext uri="{BB962C8B-B14F-4D97-AF65-F5344CB8AC3E}">
        <p14:creationId xmlns:p14="http://schemas.microsoft.com/office/powerpoint/2010/main" val="198860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10" presetClass="entr" presetSubtype="0"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par>
                          <p:cTn id="21" fill="hold">
                            <p:stCondLst>
                              <p:cond delay="1750"/>
                            </p:stCondLst>
                            <p:childTnLst>
                              <p:par>
                                <p:cTn id="22" presetID="10" presetClass="entr" presetSubtype="0"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A4D5356B-BD8C-44C1-83AF-D97C1ABA67BC}"/>
              </a:ext>
            </a:extLst>
          </p:cNvPr>
          <p:cNvSpPr/>
          <p:nvPr/>
        </p:nvSpPr>
        <p:spPr bwMode="auto">
          <a:xfrm rot="16200000">
            <a:off x="4788826" y="1751899"/>
            <a:ext cx="781115" cy="684699"/>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954" y="974"/>
            <a:ext cx="6720318" cy="68560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602" y="1788339"/>
            <a:ext cx="2830146" cy="650976"/>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3581" y="2861506"/>
            <a:ext cx="2845167" cy="611827"/>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3581" y="3859530"/>
            <a:ext cx="2845167" cy="611827"/>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8398" y="5855583"/>
            <a:ext cx="2850349" cy="611827"/>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5140" y="4877318"/>
            <a:ext cx="2853607" cy="572302"/>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9730" y="974"/>
            <a:ext cx="540012" cy="685605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9452" y="725805"/>
            <a:ext cx="2107571" cy="505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29" tIns="146184" rIns="182729" bIns="146184" numCol="1" spcCol="0" rtlCol="0" fromWordArt="0" anchor="ctr" anchorCtr="0" forceAA="0" compatLnSpc="1">
            <a:prstTxWarp prst="textNoShape">
              <a:avLst/>
            </a:prstTxWarp>
            <a:noAutofit/>
          </a:bodyPr>
          <a:lstStyle/>
          <a:p>
            <a:pPr defTabSz="931566"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Servicios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90579" y="503470"/>
            <a:ext cx="950403" cy="950403"/>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9" tIns="146184" rIns="182729" bIns="146184" numCol="1" spcCol="0" rtlCol="0" fromWordArt="0" anchor="t" anchorCtr="0" forceAA="0" compatLnSpc="1">
              <a:prstTxWarp prst="textNoShape">
                <a:avLst/>
              </a:prstTxWarp>
              <a:noAutofit/>
            </a:bodyPr>
            <a:lstStyle/>
            <a:p>
              <a:pPr defTabSz="931566"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4" tIns="44773" rIns="89544" bIns="44773" numCol="1" anchor="t" anchorCtr="0" compatLnSpc="1">
              <a:prstTxWarp prst="textNoShape">
                <a:avLst/>
              </a:prstTxWarp>
            </a:bodyPr>
            <a:lstStyle/>
            <a:p>
              <a:pPr defTabSz="913292">
                <a:defRPr/>
              </a:pPr>
              <a:endParaRPr lang="en-US" sz="1600">
                <a:gradFill>
                  <a:gsLst>
                    <a:gs pos="0">
                      <a:srgbClr val="505050"/>
                    </a:gs>
                    <a:gs pos="100000">
                      <a:srgbClr val="505050"/>
                    </a:gs>
                  </a:gsLst>
                </a:gradFill>
                <a:latin typeface="Segoe UI Semilight"/>
              </a:endParaRPr>
            </a:p>
          </p:txBody>
        </p:sp>
      </p:grpSp>
      <p:pic>
        <p:nvPicPr>
          <p:cNvPr id="35" name="Picture 34" descr="A screenshot of Azure Boards showing a KanBan board">
            <a:extLst>
              <a:ext uri="{FF2B5EF4-FFF2-40B4-BE49-F238E27FC236}">
                <a16:creationId xmlns:a16="http://schemas.microsoft.com/office/drawing/2014/main" id="{C3BDD098-E050-46F1-B000-070121E5BA3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26" b="-126"/>
          <a:stretch/>
        </p:blipFill>
        <p:spPr>
          <a:xfrm>
            <a:off x="6045549" y="221077"/>
            <a:ext cx="5620905" cy="3523614"/>
          </a:xfrm>
          <a:prstGeom prst="rect">
            <a:avLst/>
          </a:prstGeom>
          <a:ln>
            <a:solidFill>
              <a:srgbClr val="D2D2D2"/>
            </a:solid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61" y="4167345"/>
            <a:ext cx="5620905" cy="263598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s-MX" sz="2000" dirty="0">
                <a:solidFill>
                  <a:schemeClr val="bg1"/>
                </a:solidFill>
              </a:rPr>
              <a:t>Organización de historias de usuario.</a:t>
            </a:r>
          </a:p>
          <a:p>
            <a:pPr>
              <a:lnSpc>
                <a:spcPct val="100000"/>
              </a:lnSpc>
              <a:spcAft>
                <a:spcPts val="1800"/>
              </a:spcAft>
            </a:pPr>
            <a:r>
              <a:rPr lang="es-MX" sz="2000" dirty="0">
                <a:solidFill>
                  <a:schemeClr val="bg1"/>
                </a:solidFill>
              </a:rPr>
              <a:t>Planeación de iteraciones y capacidad asignada.</a:t>
            </a:r>
          </a:p>
          <a:p>
            <a:pPr>
              <a:lnSpc>
                <a:spcPct val="100000"/>
              </a:lnSpc>
              <a:spcAft>
                <a:spcPts val="1800"/>
              </a:spcAft>
            </a:pPr>
            <a:r>
              <a:rPr lang="es-MX" sz="2000" dirty="0">
                <a:solidFill>
                  <a:schemeClr val="bg1"/>
                </a:solidFill>
              </a:rPr>
              <a:t>Seguimiento de velocidad de ejecución.</a:t>
            </a:r>
          </a:p>
          <a:p>
            <a:pPr>
              <a:lnSpc>
                <a:spcPct val="100000"/>
              </a:lnSpc>
              <a:spcAft>
                <a:spcPts val="1800"/>
              </a:spcAft>
            </a:pPr>
            <a:r>
              <a:rPr lang="es-MX" sz="2000" dirty="0">
                <a:solidFill>
                  <a:schemeClr val="bg1"/>
                </a:solidFill>
              </a:rPr>
              <a:t>Consultas acerca del estado de salud del proyecto (</a:t>
            </a:r>
            <a:r>
              <a:rPr lang="es-MX" sz="2000" i="1" dirty="0">
                <a:solidFill>
                  <a:schemeClr val="bg1"/>
                </a:solidFill>
              </a:rPr>
              <a:t>de forma oportuna</a:t>
            </a:r>
            <a:r>
              <a:rPr lang="es-MX" sz="2000" dirty="0">
                <a:solidFill>
                  <a:schemeClr val="bg1"/>
                </a:solidFill>
              </a:rPr>
              <a:t>).</a:t>
            </a:r>
            <a:endParaRPr lang="en-US" sz="2000" dirty="0">
              <a:solidFill>
                <a:schemeClr val="bg1"/>
              </a:solidFill>
            </a:endParaRPr>
          </a:p>
        </p:txBody>
      </p:sp>
    </p:spTree>
    <p:extLst>
      <p:ext uri="{BB962C8B-B14F-4D97-AF65-F5344CB8AC3E}">
        <p14:creationId xmlns:p14="http://schemas.microsoft.com/office/powerpoint/2010/main" val="359720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250"/>
                            </p:stCondLst>
                            <p:childTnLst>
                              <p:par>
                                <p:cTn id="15" presetID="10" presetClass="entr" presetSubtype="0" fill="hold" nodeType="after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88825" y="2825066"/>
            <a:ext cx="781115" cy="684699"/>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954" y="974"/>
            <a:ext cx="6720318" cy="68560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602" y="1788339"/>
            <a:ext cx="2830146" cy="650976"/>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3581" y="2861506"/>
            <a:ext cx="2845167" cy="611827"/>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3581" y="3859530"/>
            <a:ext cx="2845167" cy="611827"/>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8398" y="5855583"/>
            <a:ext cx="2850349" cy="611827"/>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5140" y="4877318"/>
            <a:ext cx="2853607" cy="572302"/>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9730" y="974"/>
            <a:ext cx="540012" cy="685605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9452" y="725805"/>
            <a:ext cx="2107571" cy="505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29" tIns="146184" rIns="182729" bIns="146184" numCol="1" spcCol="0" rtlCol="0" fromWordArt="0" anchor="ctr" anchorCtr="0" forceAA="0" compatLnSpc="1">
            <a:prstTxWarp prst="textNoShape">
              <a:avLst/>
            </a:prstTxWarp>
            <a:noAutofit/>
          </a:bodyPr>
          <a:lstStyle/>
          <a:p>
            <a:pPr defTabSz="931566"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Servicios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90579" y="503470"/>
            <a:ext cx="950403" cy="950403"/>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9" tIns="146184" rIns="182729" bIns="146184" numCol="1" spcCol="0" rtlCol="0" fromWordArt="0" anchor="t" anchorCtr="0" forceAA="0" compatLnSpc="1">
              <a:prstTxWarp prst="textNoShape">
                <a:avLst/>
              </a:prstTxWarp>
              <a:noAutofit/>
            </a:bodyPr>
            <a:lstStyle/>
            <a:p>
              <a:pPr defTabSz="931566"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4" tIns="44773" rIns="89544" bIns="44773" numCol="1" anchor="t" anchorCtr="0" compatLnSpc="1">
              <a:prstTxWarp prst="textNoShape">
                <a:avLst/>
              </a:prstTxWarp>
            </a:bodyPr>
            <a:lstStyle/>
            <a:p>
              <a:pPr defTabSz="913292">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9" y="226351"/>
            <a:ext cx="5620905" cy="3513066"/>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61" y="4167345"/>
            <a:ext cx="5620905" cy="263598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dirty="0" err="1">
                <a:solidFill>
                  <a:schemeClr val="bg1"/>
                </a:solidFill>
              </a:rPr>
              <a:t>Uso</a:t>
            </a:r>
            <a:r>
              <a:rPr lang="en-GB" sz="2000" dirty="0">
                <a:solidFill>
                  <a:schemeClr val="bg1"/>
                </a:solidFill>
              </a:rPr>
              <a:t> de repositories Git y TFVC para sus </a:t>
            </a:r>
            <a:r>
              <a:rPr lang="en-GB" sz="2000" dirty="0" err="1">
                <a:solidFill>
                  <a:schemeClr val="bg1"/>
                </a:solidFill>
              </a:rPr>
              <a:t>equipos</a:t>
            </a:r>
            <a:endParaRPr lang="en-GB" sz="2000" dirty="0">
              <a:solidFill>
                <a:schemeClr val="bg1"/>
              </a:solidFill>
            </a:endParaRPr>
          </a:p>
          <a:p>
            <a:pPr>
              <a:lnSpc>
                <a:spcPct val="100000"/>
              </a:lnSpc>
              <a:spcAft>
                <a:spcPts val="1800"/>
              </a:spcAft>
            </a:pPr>
            <a:r>
              <a:rPr lang="en-GB" sz="2000" dirty="0" err="1">
                <a:solidFill>
                  <a:schemeClr val="bg1"/>
                </a:solidFill>
              </a:rPr>
              <a:t>Revisión</a:t>
            </a:r>
            <a:r>
              <a:rPr lang="en-GB" sz="2000" dirty="0">
                <a:solidFill>
                  <a:schemeClr val="bg1"/>
                </a:solidFill>
              </a:rPr>
              <a:t> de </a:t>
            </a:r>
            <a:r>
              <a:rPr lang="en-GB" sz="2000" dirty="0" err="1">
                <a:solidFill>
                  <a:schemeClr val="bg1"/>
                </a:solidFill>
              </a:rPr>
              <a:t>código</a:t>
            </a:r>
            <a:r>
              <a:rPr lang="en-GB" sz="2000" dirty="0">
                <a:solidFill>
                  <a:schemeClr val="bg1"/>
                </a:solidFill>
              </a:rPr>
              <a:t> a </a:t>
            </a:r>
            <a:r>
              <a:rPr lang="en-GB" sz="2000" dirty="0" err="1">
                <a:solidFill>
                  <a:schemeClr val="bg1"/>
                </a:solidFill>
              </a:rPr>
              <a:t>través</a:t>
            </a:r>
            <a:r>
              <a:rPr lang="en-GB" sz="2000" dirty="0">
                <a:solidFill>
                  <a:schemeClr val="bg1"/>
                </a:solidFill>
              </a:rPr>
              <a:t> de pull requests</a:t>
            </a:r>
          </a:p>
          <a:p>
            <a:pPr>
              <a:lnSpc>
                <a:spcPct val="100000"/>
              </a:lnSpc>
              <a:spcAft>
                <a:spcPts val="1800"/>
              </a:spcAft>
            </a:pPr>
            <a:r>
              <a:rPr lang="en-GB" sz="2000" dirty="0" err="1">
                <a:solidFill>
                  <a:schemeClr val="bg1"/>
                </a:solidFill>
              </a:rPr>
              <a:t>Políticas</a:t>
            </a:r>
            <a:r>
              <a:rPr lang="en-GB" sz="2000" dirty="0">
                <a:solidFill>
                  <a:schemeClr val="bg1"/>
                </a:solidFill>
              </a:rPr>
              <a:t> para las </a:t>
            </a:r>
            <a:r>
              <a:rPr lang="en-GB" sz="2000" dirty="0" err="1">
                <a:solidFill>
                  <a:schemeClr val="bg1"/>
                </a:solidFill>
              </a:rPr>
              <a:t>ramas</a:t>
            </a:r>
            <a:r>
              <a:rPr lang="en-GB" sz="2000" dirty="0">
                <a:solidFill>
                  <a:schemeClr val="bg1"/>
                </a:solidFill>
              </a:rPr>
              <a:t> y </a:t>
            </a:r>
            <a:r>
              <a:rPr lang="en-GB" sz="2000" dirty="0" err="1">
                <a:solidFill>
                  <a:schemeClr val="bg1"/>
                </a:solidFill>
              </a:rPr>
              <a:t>validación</a:t>
            </a:r>
            <a:r>
              <a:rPr lang="en-GB" sz="2000" dirty="0">
                <a:solidFill>
                  <a:schemeClr val="bg1"/>
                </a:solidFill>
              </a:rPr>
              <a:t> de </a:t>
            </a:r>
            <a:r>
              <a:rPr lang="en-GB" sz="2000" dirty="0" err="1">
                <a:solidFill>
                  <a:schemeClr val="bg1"/>
                </a:solidFill>
              </a:rPr>
              <a:t>compilaciones</a:t>
            </a:r>
            <a:endParaRPr lang="en-GB" sz="2000" dirty="0">
              <a:solidFill>
                <a:schemeClr val="bg1"/>
              </a:solidFill>
            </a:endParaRPr>
          </a:p>
          <a:p>
            <a:pPr>
              <a:lnSpc>
                <a:spcPct val="100000"/>
              </a:lnSpc>
              <a:spcAft>
                <a:spcPts val="1800"/>
              </a:spcAft>
            </a:pPr>
            <a:r>
              <a:rPr lang="en-GB" sz="2000" dirty="0" err="1">
                <a:solidFill>
                  <a:schemeClr val="bg1"/>
                </a:solidFill>
              </a:rPr>
              <a:t>Soporte</a:t>
            </a:r>
            <a:r>
              <a:rPr lang="en-GB" sz="2000" dirty="0">
                <a:solidFill>
                  <a:schemeClr val="bg1"/>
                </a:solidFill>
              </a:rPr>
              <a:t> a la </a:t>
            </a:r>
            <a:r>
              <a:rPr lang="en-GB" sz="2000" dirty="0" err="1">
                <a:solidFill>
                  <a:schemeClr val="bg1"/>
                </a:solidFill>
              </a:rPr>
              <a:t>mayoría</a:t>
            </a:r>
            <a:r>
              <a:rPr lang="en-GB" sz="2000" dirty="0">
                <a:solidFill>
                  <a:schemeClr val="bg1"/>
                </a:solidFill>
              </a:rPr>
              <a:t> de </a:t>
            </a:r>
            <a:r>
              <a:rPr lang="en-GB" sz="2000" dirty="0" err="1">
                <a:solidFill>
                  <a:schemeClr val="bg1"/>
                </a:solidFill>
              </a:rPr>
              <a:t>lenguajes</a:t>
            </a:r>
            <a:r>
              <a:rPr lang="en-GB" sz="2000" dirty="0">
                <a:solidFill>
                  <a:schemeClr val="bg1"/>
                </a:solidFill>
              </a:rPr>
              <a:t> de </a:t>
            </a:r>
            <a:r>
              <a:rPr lang="en-GB" sz="2000" dirty="0" err="1">
                <a:solidFill>
                  <a:schemeClr val="bg1"/>
                </a:solidFill>
              </a:rPr>
              <a:t>programación</a:t>
            </a:r>
            <a:r>
              <a:rPr lang="en-GB" sz="2000" dirty="0">
                <a:solidFill>
                  <a:schemeClr val="bg1"/>
                </a:solidFill>
              </a:rPr>
              <a:t> del </a:t>
            </a:r>
            <a:r>
              <a:rPr lang="en-GB" sz="2000" dirty="0" err="1">
                <a:solidFill>
                  <a:schemeClr val="bg1"/>
                </a:solidFill>
              </a:rPr>
              <a:t>mercado</a:t>
            </a:r>
            <a:endParaRPr lang="en-GB" sz="2000" dirty="0">
              <a:solidFill>
                <a:schemeClr val="bg1"/>
              </a:solidFill>
            </a:endParaRPr>
          </a:p>
          <a:p>
            <a:pPr>
              <a:lnSpc>
                <a:spcPct val="100000"/>
              </a:lnSpc>
              <a:spcAft>
                <a:spcPts val="1800"/>
              </a:spcAft>
            </a:pPr>
            <a:endParaRPr lang="en-US" sz="2000" dirty="0">
              <a:solidFill>
                <a:schemeClr val="bg1"/>
              </a:solidFill>
            </a:endParaRPr>
          </a:p>
        </p:txBody>
      </p:sp>
    </p:spTree>
    <p:extLst>
      <p:ext uri="{BB962C8B-B14F-4D97-AF65-F5344CB8AC3E}">
        <p14:creationId xmlns:p14="http://schemas.microsoft.com/office/powerpoint/2010/main" val="326195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29167E-6 -0.1544 L -2.29167E-6 -2.22222E-6 " pathEditMode="relative" rAng="0" ptsTypes="AA">
                                      <p:cBhvr>
                                        <p:cTn id="6" dur="500" fill="hold"/>
                                        <p:tgtEl>
                                          <p:spTgt spid="40"/>
                                        </p:tgtEl>
                                        <p:attrNameLst>
                                          <p:attrName>ppt_x</p:attrName>
                                          <p:attrName>ppt_y</p:attrName>
                                        </p:attrNameLst>
                                      </p:cBhvr>
                                      <p:rCtr x="0" y="7708"/>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Isosceles Triangle 38">
            <a:extLst>
              <a:ext uri="{FF2B5EF4-FFF2-40B4-BE49-F238E27FC236}">
                <a16:creationId xmlns:a16="http://schemas.microsoft.com/office/drawing/2014/main" id="{90C5A2F8-B1FD-4886-9436-A60AD35C1454}"/>
              </a:ext>
            </a:extLst>
          </p:cNvPr>
          <p:cNvSpPr/>
          <p:nvPr/>
        </p:nvSpPr>
        <p:spPr bwMode="auto">
          <a:xfrm rot="16200000">
            <a:off x="4789637" y="3823092"/>
            <a:ext cx="781115" cy="684699"/>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954" y="974"/>
            <a:ext cx="6720318" cy="68560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602" y="1788339"/>
            <a:ext cx="2830146" cy="650976"/>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3581" y="2861506"/>
            <a:ext cx="2845167" cy="611827"/>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3581" y="3859530"/>
            <a:ext cx="2845167" cy="611827"/>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8398" y="5855583"/>
            <a:ext cx="2850349" cy="611827"/>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5140" y="4877318"/>
            <a:ext cx="2853607" cy="572302"/>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9730" y="974"/>
            <a:ext cx="540012" cy="685605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9452" y="725805"/>
            <a:ext cx="2107571" cy="505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29" tIns="146184" rIns="182729" bIns="146184" numCol="1" spcCol="0" rtlCol="0" fromWordArt="0" anchor="ctr" anchorCtr="0" forceAA="0" compatLnSpc="1">
            <a:prstTxWarp prst="textNoShape">
              <a:avLst/>
            </a:prstTxWarp>
            <a:noAutofit/>
          </a:bodyPr>
          <a:lstStyle/>
          <a:p>
            <a:pPr defTabSz="931566"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Servicios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90579" y="503470"/>
            <a:ext cx="950403" cy="950403"/>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9" tIns="146184" rIns="182729" bIns="146184" numCol="1" spcCol="0" rtlCol="0" fromWordArt="0" anchor="t" anchorCtr="0" forceAA="0" compatLnSpc="1">
              <a:prstTxWarp prst="textNoShape">
                <a:avLst/>
              </a:prstTxWarp>
              <a:noAutofit/>
            </a:bodyPr>
            <a:lstStyle/>
            <a:p>
              <a:pPr defTabSz="931566"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4" tIns="44773" rIns="89544" bIns="44773" numCol="1" anchor="t" anchorCtr="0" compatLnSpc="1">
              <a:prstTxWarp prst="textNoShape">
                <a:avLst/>
              </a:prstTxWarp>
            </a:bodyPr>
            <a:lstStyle/>
            <a:p>
              <a:pPr defTabSz="913292">
                <a:defRPr/>
              </a:pPr>
              <a:endParaRPr lang="en-US" sz="1600">
                <a:gradFill>
                  <a:gsLst>
                    <a:gs pos="0">
                      <a:srgbClr val="505050"/>
                    </a:gs>
                    <a:gs pos="100000">
                      <a:srgbClr val="505050"/>
                    </a:gs>
                  </a:gsLst>
                </a:gradFill>
                <a:latin typeface="Segoe UI Semilight"/>
              </a:endParaRPr>
            </a:p>
          </p:txBody>
        </p:sp>
      </p:grpSp>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60" y="4167345"/>
            <a:ext cx="5400610" cy="263598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s-MX" sz="2000" dirty="0">
                <a:solidFill>
                  <a:schemeClr val="bg1"/>
                </a:solidFill>
              </a:rPr>
              <a:t>Pipelines alojados en la nube para Linux, macOS y Windows</a:t>
            </a:r>
          </a:p>
          <a:p>
            <a:pPr>
              <a:lnSpc>
                <a:spcPct val="100000"/>
              </a:lnSpc>
              <a:spcAft>
                <a:spcPts val="1800"/>
              </a:spcAft>
            </a:pPr>
            <a:r>
              <a:rPr lang="es-MX" sz="2000" dirty="0">
                <a:solidFill>
                  <a:schemeClr val="bg1"/>
                </a:solidFill>
              </a:rPr>
              <a:t>Puede extender el uso de los pipelines para compilar diferentes lenguajes de programación</a:t>
            </a:r>
          </a:p>
          <a:p>
            <a:pPr>
              <a:lnSpc>
                <a:spcPct val="100000"/>
              </a:lnSpc>
              <a:spcAft>
                <a:spcPts val="1800"/>
              </a:spcAft>
            </a:pPr>
            <a:r>
              <a:rPr lang="es-MX" sz="2000" dirty="0">
                <a:solidFill>
                  <a:schemeClr val="bg1"/>
                </a:solidFill>
              </a:rPr>
              <a:t>Soporte nativo para </a:t>
            </a:r>
            <a:r>
              <a:rPr lang="es-MX" sz="2000" dirty="0" err="1">
                <a:solidFill>
                  <a:schemeClr val="bg1"/>
                </a:solidFill>
              </a:rPr>
              <a:t>containers</a:t>
            </a:r>
            <a:r>
              <a:rPr lang="es-MX" sz="2000" dirty="0">
                <a:solidFill>
                  <a:schemeClr val="bg1"/>
                </a:solidFill>
              </a:rPr>
              <a:t> y </a:t>
            </a:r>
            <a:r>
              <a:rPr lang="es-MX" sz="2000" dirty="0" err="1">
                <a:solidFill>
                  <a:schemeClr val="bg1"/>
                </a:solidFill>
              </a:rPr>
              <a:t>Kubernetes</a:t>
            </a:r>
            <a:endParaRPr lang="es-MX" sz="2000" dirty="0">
              <a:solidFill>
                <a:schemeClr val="bg1"/>
              </a:solidFill>
            </a:endParaRPr>
          </a:p>
          <a:p>
            <a:pPr>
              <a:lnSpc>
                <a:spcPct val="100000"/>
              </a:lnSpc>
              <a:spcAft>
                <a:spcPts val="1800"/>
              </a:spcAft>
            </a:pPr>
            <a:endParaRPr lang="es-MX" sz="2000" dirty="0">
              <a:solidFill>
                <a:schemeClr val="bg1"/>
              </a:solidFill>
            </a:endParaRPr>
          </a:p>
        </p:txBody>
      </p:sp>
      <p:pic>
        <p:nvPicPr>
          <p:cNvPr id="38" name="Picture 37">
            <a:extLst>
              <a:ext uri="{FF2B5EF4-FFF2-40B4-BE49-F238E27FC236}">
                <a16:creationId xmlns:a16="http://schemas.microsoft.com/office/drawing/2014/main" id="{3C75C011-726B-4E8D-922C-6A4EE4334E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50" y="226351"/>
            <a:ext cx="5620903" cy="3513066"/>
          </a:xfrm>
          <a:prstGeom prst="rect">
            <a:avLst/>
          </a:prstGeom>
          <a:ln>
            <a:noFill/>
          </a:ln>
          <a:effectLst>
            <a:outerShdw blurRad="190500" sx="103000" sy="103000" algn="ctr" rotWithShape="0">
              <a:prstClr val="black">
                <a:alpha val="20000"/>
              </a:prstClr>
            </a:outerShdw>
          </a:effectLst>
        </p:spPr>
      </p:pic>
      <p:sp>
        <p:nvSpPr>
          <p:cNvPr id="35" name="Oval 34">
            <a:extLst>
              <a:ext uri="{FF2B5EF4-FFF2-40B4-BE49-F238E27FC236}">
                <a16:creationId xmlns:a16="http://schemas.microsoft.com/office/drawing/2014/main" id="{363FC768-8135-48ED-AC7F-91C7F5E0A8B8}"/>
              </a:ext>
            </a:extLst>
          </p:cNvPr>
          <p:cNvSpPr/>
          <p:nvPr/>
        </p:nvSpPr>
        <p:spPr bwMode="auto">
          <a:xfrm>
            <a:off x="11746771" y="6467410"/>
            <a:ext cx="207206" cy="20720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379EB55-C5C3-495D-A197-833AD7392540}"/>
              </a:ext>
            </a:extLst>
          </p:cNvPr>
          <p:cNvSpPr/>
          <p:nvPr/>
        </p:nvSpPr>
        <p:spPr bwMode="auto">
          <a:xfrm>
            <a:off x="11446479" y="6467410"/>
            <a:ext cx="207206" cy="207206"/>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1594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48148E-6 " pathEditMode="relative" rAng="0" ptsTypes="AA">
                                      <p:cBhvr>
                                        <p:cTn id="6" dur="500" fill="hold"/>
                                        <p:tgtEl>
                                          <p:spTgt spid="39"/>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Isosceles Triangle 37">
            <a:extLst>
              <a:ext uri="{FF2B5EF4-FFF2-40B4-BE49-F238E27FC236}">
                <a16:creationId xmlns:a16="http://schemas.microsoft.com/office/drawing/2014/main" id="{5C164B19-17CA-46AC-BC00-2E101FCBCD6B}"/>
              </a:ext>
            </a:extLst>
          </p:cNvPr>
          <p:cNvSpPr/>
          <p:nvPr/>
        </p:nvSpPr>
        <p:spPr bwMode="auto">
          <a:xfrm rot="16200000">
            <a:off x="4785153" y="3823092"/>
            <a:ext cx="781115" cy="684699"/>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954" y="974"/>
            <a:ext cx="6720318" cy="68560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602" y="1788339"/>
            <a:ext cx="2830146" cy="650976"/>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3581" y="2861506"/>
            <a:ext cx="2845167" cy="611827"/>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3581" y="3859530"/>
            <a:ext cx="2845167" cy="611827"/>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8398" y="5855583"/>
            <a:ext cx="2850349" cy="611827"/>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5140" y="4877318"/>
            <a:ext cx="2853607" cy="572302"/>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9730" y="974"/>
            <a:ext cx="540012" cy="685605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9452" y="725805"/>
            <a:ext cx="2107571" cy="505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29" tIns="146184" rIns="182729" bIns="146184" numCol="1" spcCol="0" rtlCol="0" fromWordArt="0" anchor="ctr" anchorCtr="0" forceAA="0" compatLnSpc="1">
            <a:prstTxWarp prst="textNoShape">
              <a:avLst/>
            </a:prstTxWarp>
            <a:noAutofit/>
          </a:bodyPr>
          <a:lstStyle/>
          <a:p>
            <a:pPr defTabSz="931566"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Servicios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90579" y="503470"/>
            <a:ext cx="950403" cy="950403"/>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9" tIns="146184" rIns="182729" bIns="146184" numCol="1" spcCol="0" rtlCol="0" fromWordArt="0" anchor="t" anchorCtr="0" forceAA="0" compatLnSpc="1">
              <a:prstTxWarp prst="textNoShape">
                <a:avLst/>
              </a:prstTxWarp>
              <a:noAutofit/>
            </a:bodyPr>
            <a:lstStyle/>
            <a:p>
              <a:pPr defTabSz="931566"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4" tIns="44773" rIns="89544" bIns="44773" numCol="1" anchor="t" anchorCtr="0" compatLnSpc="1">
              <a:prstTxWarp prst="textNoShape">
                <a:avLst/>
              </a:prstTxWarp>
            </a:bodyPr>
            <a:lstStyle/>
            <a:p>
              <a:pPr defTabSz="913292">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9" y="402005"/>
            <a:ext cx="5620905" cy="3161758"/>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60" y="4167345"/>
            <a:ext cx="5400610" cy="263598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s-MX" sz="2000" dirty="0">
                <a:solidFill>
                  <a:schemeClr val="bg1"/>
                </a:solidFill>
              </a:rPr>
              <a:t>Despliegue hacia on-premises y sobre servicios de diferentes nubes (IaaS, PaaS, Híbrido)</a:t>
            </a:r>
          </a:p>
          <a:p>
            <a:pPr>
              <a:lnSpc>
                <a:spcPct val="100000"/>
              </a:lnSpc>
              <a:spcAft>
                <a:spcPts val="1800"/>
              </a:spcAft>
            </a:pPr>
            <a:r>
              <a:rPr lang="es-MX" sz="2000" dirty="0">
                <a:solidFill>
                  <a:schemeClr val="bg1"/>
                </a:solidFill>
              </a:rPr>
              <a:t>Liberaciones a diferentes entornos por etapas</a:t>
            </a:r>
          </a:p>
          <a:p>
            <a:pPr>
              <a:lnSpc>
                <a:spcPct val="100000"/>
              </a:lnSpc>
              <a:spcAft>
                <a:spcPts val="1800"/>
              </a:spcAft>
            </a:pPr>
            <a:r>
              <a:rPr lang="es-MX" sz="2000" dirty="0">
                <a:solidFill>
                  <a:schemeClr val="bg1"/>
                </a:solidFill>
              </a:rPr>
              <a:t>Pre/Post aprobaciones de implementación con reglas para automatizarlas basado en condiciones.</a:t>
            </a:r>
          </a:p>
        </p:txBody>
      </p:sp>
      <p:sp>
        <p:nvSpPr>
          <p:cNvPr id="37" name="Oval 36">
            <a:extLst>
              <a:ext uri="{FF2B5EF4-FFF2-40B4-BE49-F238E27FC236}">
                <a16:creationId xmlns:a16="http://schemas.microsoft.com/office/drawing/2014/main" id="{60C61E31-53A1-4BD0-B422-53944F8AA4D8}"/>
              </a:ext>
            </a:extLst>
          </p:cNvPr>
          <p:cNvSpPr/>
          <p:nvPr/>
        </p:nvSpPr>
        <p:spPr bwMode="auto">
          <a:xfrm>
            <a:off x="11746771" y="6467410"/>
            <a:ext cx="207206" cy="207206"/>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85181263-6328-4C3F-B849-3D59364C151C}"/>
              </a:ext>
            </a:extLst>
          </p:cNvPr>
          <p:cNvSpPr/>
          <p:nvPr/>
        </p:nvSpPr>
        <p:spPr bwMode="auto">
          <a:xfrm>
            <a:off x="11446479" y="6467410"/>
            <a:ext cx="207206" cy="20720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177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58337" y="4821118"/>
            <a:ext cx="781115" cy="684699"/>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954" y="974"/>
            <a:ext cx="6720318" cy="68560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602" y="1788339"/>
            <a:ext cx="2830146" cy="650976"/>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3581" y="2861506"/>
            <a:ext cx="2845167" cy="611827"/>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3581" y="3859530"/>
            <a:ext cx="2845167" cy="611827"/>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8398" y="5855583"/>
            <a:ext cx="2850349" cy="611827"/>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5140" y="4877318"/>
            <a:ext cx="2853607" cy="572302"/>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9730" y="974"/>
            <a:ext cx="540012" cy="685605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9452" y="725805"/>
            <a:ext cx="2107571" cy="505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29" tIns="146184" rIns="182729" bIns="146184" numCol="1" spcCol="0" rtlCol="0" fromWordArt="0" anchor="ctr" anchorCtr="0" forceAA="0" compatLnSpc="1">
            <a:prstTxWarp prst="textNoShape">
              <a:avLst/>
            </a:prstTxWarp>
            <a:noAutofit/>
          </a:bodyPr>
          <a:lstStyle/>
          <a:p>
            <a:pPr defTabSz="931566"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Servicios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90579" y="503470"/>
            <a:ext cx="950403" cy="950403"/>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9" tIns="146184" rIns="182729" bIns="146184" numCol="1" spcCol="0" rtlCol="0" fromWordArt="0" anchor="t" anchorCtr="0" forceAA="0" compatLnSpc="1">
              <a:prstTxWarp prst="textNoShape">
                <a:avLst/>
              </a:prstTxWarp>
              <a:noAutofit/>
            </a:bodyPr>
            <a:lstStyle/>
            <a:p>
              <a:pPr defTabSz="931566"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4" tIns="44773" rIns="89544" bIns="44773" numCol="1" anchor="t" anchorCtr="0" compatLnSpc="1">
              <a:prstTxWarp prst="textNoShape">
                <a:avLst/>
              </a:prstTxWarp>
            </a:bodyPr>
            <a:lstStyle/>
            <a:p>
              <a:pPr defTabSz="913292">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50" y="226351"/>
            <a:ext cx="5620903" cy="3513066"/>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61" y="4167345"/>
            <a:ext cx="5620905" cy="263598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s-MX" sz="2000" dirty="0">
                <a:solidFill>
                  <a:schemeClr val="bg1"/>
                </a:solidFill>
              </a:rPr>
              <a:t>Administra todo tipo de paquetes</a:t>
            </a:r>
          </a:p>
          <a:p>
            <a:pPr>
              <a:lnSpc>
                <a:spcPct val="100000"/>
              </a:lnSpc>
              <a:spcAft>
                <a:spcPts val="1800"/>
              </a:spcAft>
            </a:pPr>
            <a:r>
              <a:rPr lang="es-MX" sz="2000" dirty="0">
                <a:solidFill>
                  <a:schemeClr val="bg1"/>
                </a:solidFill>
              </a:rPr>
              <a:t>Agrega paquetes para cualquier pipeline</a:t>
            </a:r>
          </a:p>
          <a:p>
            <a:pPr>
              <a:lnSpc>
                <a:spcPct val="100000"/>
              </a:lnSpc>
              <a:spcAft>
                <a:spcPts val="1800"/>
              </a:spcAft>
            </a:pPr>
            <a:r>
              <a:rPr lang="es-MX" sz="2000" dirty="0">
                <a:solidFill>
                  <a:schemeClr val="bg1"/>
                </a:solidFill>
              </a:rPr>
              <a:t>Comparte código de forma eficiente</a:t>
            </a:r>
          </a:p>
          <a:p>
            <a:pPr>
              <a:lnSpc>
                <a:spcPct val="100000"/>
              </a:lnSpc>
              <a:spcAft>
                <a:spcPts val="1800"/>
              </a:spcAft>
            </a:pPr>
            <a:endParaRPr lang="es-MX" sz="2000" dirty="0">
              <a:solidFill>
                <a:schemeClr val="bg1"/>
              </a:solidFill>
            </a:endParaRPr>
          </a:p>
        </p:txBody>
      </p:sp>
    </p:spTree>
    <p:extLst>
      <p:ext uri="{BB962C8B-B14F-4D97-AF65-F5344CB8AC3E}">
        <p14:creationId xmlns:p14="http://schemas.microsoft.com/office/powerpoint/2010/main" val="3114253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39 -0.14907 L -3.125E-6 -3.7037E-7 " pathEditMode="relative" rAng="0" ptsTypes="AA">
                                      <p:cBhvr>
                                        <p:cTn id="6" dur="500" fill="hold"/>
                                        <p:tgtEl>
                                          <p:spTgt spid="40"/>
                                        </p:tgtEl>
                                        <p:attrNameLst>
                                          <p:attrName>ppt_x</p:attrName>
                                          <p:attrName>ppt_y</p:attrName>
                                        </p:attrNameLst>
                                      </p:cBhvr>
                                      <p:rCtr x="-26" y="7454"/>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55078" y="5831877"/>
            <a:ext cx="781115" cy="684699"/>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954" y="974"/>
            <a:ext cx="6720318" cy="68560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602" y="1788339"/>
            <a:ext cx="2830146" cy="650976"/>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3581" y="2861506"/>
            <a:ext cx="2845167" cy="611827"/>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3581" y="3859530"/>
            <a:ext cx="2845167" cy="611827"/>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8398" y="5855583"/>
            <a:ext cx="2850349" cy="611827"/>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5140" y="4877318"/>
            <a:ext cx="2853607" cy="572302"/>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9730" y="974"/>
            <a:ext cx="540012" cy="685605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9452" y="725805"/>
            <a:ext cx="2107571" cy="505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29" tIns="146184" rIns="182729" bIns="146184" numCol="1" spcCol="0" rtlCol="0" fromWordArt="0" anchor="ctr" anchorCtr="0" forceAA="0" compatLnSpc="1">
            <a:prstTxWarp prst="textNoShape">
              <a:avLst/>
            </a:prstTxWarp>
            <a:noAutofit/>
          </a:bodyPr>
          <a:lstStyle/>
          <a:p>
            <a:pPr defTabSz="931566"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Servicios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90579" y="503470"/>
            <a:ext cx="950403" cy="950403"/>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9" tIns="146184" rIns="182729" bIns="146184" numCol="1" spcCol="0" rtlCol="0" fromWordArt="0" anchor="t" anchorCtr="0" forceAA="0" compatLnSpc="1">
              <a:prstTxWarp prst="textNoShape">
                <a:avLst/>
              </a:prstTxWarp>
              <a:noAutofit/>
            </a:bodyPr>
            <a:lstStyle/>
            <a:p>
              <a:pPr defTabSz="931566"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4" tIns="44773" rIns="89544" bIns="44773" numCol="1" anchor="t" anchorCtr="0" compatLnSpc="1">
              <a:prstTxWarp prst="textNoShape">
                <a:avLst/>
              </a:prstTxWarp>
            </a:bodyPr>
            <a:lstStyle/>
            <a:p>
              <a:pPr defTabSz="913292">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50" y="226353"/>
            <a:ext cx="5620903" cy="3513065"/>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61" y="4167345"/>
            <a:ext cx="5620905" cy="263598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s-MX" sz="2000" dirty="0">
                <a:solidFill>
                  <a:schemeClr val="bg1"/>
                </a:solidFill>
              </a:rPr>
              <a:t>Ejecuta pruebas y registra defectos desde su navegador</a:t>
            </a:r>
          </a:p>
          <a:p>
            <a:pPr>
              <a:lnSpc>
                <a:spcPct val="100000"/>
              </a:lnSpc>
              <a:spcAft>
                <a:spcPts val="1800"/>
              </a:spcAft>
            </a:pPr>
            <a:r>
              <a:rPr lang="es-MX" sz="2000" dirty="0">
                <a:solidFill>
                  <a:schemeClr val="bg1"/>
                </a:solidFill>
              </a:rPr>
              <a:t>Realiza seguimiento de calidad a lo largo del ciclo de vida del proyecto</a:t>
            </a:r>
          </a:p>
          <a:p>
            <a:pPr>
              <a:lnSpc>
                <a:spcPct val="100000"/>
              </a:lnSpc>
              <a:spcAft>
                <a:spcPts val="1800"/>
              </a:spcAft>
            </a:pPr>
            <a:r>
              <a:rPr lang="es-MX" sz="2000" dirty="0">
                <a:solidFill>
                  <a:schemeClr val="bg1"/>
                </a:solidFill>
              </a:rPr>
              <a:t>Captura datos enriquecidos para reproducirlos</a:t>
            </a:r>
          </a:p>
        </p:txBody>
      </p:sp>
    </p:spTree>
    <p:extLst>
      <p:ext uri="{BB962C8B-B14F-4D97-AF65-F5344CB8AC3E}">
        <p14:creationId xmlns:p14="http://schemas.microsoft.com/office/powerpoint/2010/main" val="2837135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11111E-6 " pathEditMode="relative" rAng="0" ptsTypes="AA">
                                      <p:cBhvr>
                                        <p:cTn id="6" dur="500" fill="hold"/>
                                        <p:tgtEl>
                                          <p:spTgt spid="40"/>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ABE91-2B93-2C43-9862-646443F83966}"/>
              </a:ext>
            </a:extLst>
          </p:cNvPr>
          <p:cNvSpPr>
            <a:spLocks noGrp="1"/>
          </p:cNvSpPr>
          <p:nvPr>
            <p:ph type="title"/>
          </p:nvPr>
        </p:nvSpPr>
        <p:spPr>
          <a:xfrm>
            <a:off x="1113235" y="2182505"/>
            <a:ext cx="9144000" cy="2492990"/>
          </a:xfrm>
        </p:spPr>
        <p:txBody>
          <a:bodyPr/>
          <a:lstStyle/>
          <a:p>
            <a:pPr algn="ctr"/>
            <a:r>
              <a:rPr lang="es-ES" sz="6000"/>
              <a:t>     Azure DevOps  </a:t>
            </a:r>
            <a:br>
              <a:rPr lang="es-ES" sz="6000"/>
            </a:br>
            <a:r>
              <a:rPr lang="es-ES" sz="6000"/>
              <a:t> + </a:t>
            </a:r>
            <a:br>
              <a:rPr lang="es-ES" sz="6000"/>
            </a:br>
            <a:r>
              <a:rPr lang="es-ES" sz="6000"/>
              <a:t>Azure</a:t>
            </a:r>
          </a:p>
        </p:txBody>
      </p:sp>
      <p:pic>
        <p:nvPicPr>
          <p:cNvPr id="4" name="Picture 3">
            <a:extLst>
              <a:ext uri="{FF2B5EF4-FFF2-40B4-BE49-F238E27FC236}">
                <a16:creationId xmlns:a16="http://schemas.microsoft.com/office/drawing/2014/main" id="{75AB0DD2-4ECD-2C43-BA16-E8900211CB60}"/>
              </a:ext>
            </a:extLst>
          </p:cNvPr>
          <p:cNvPicPr>
            <a:picLocks noChangeAspect="1"/>
          </p:cNvPicPr>
          <p:nvPr/>
        </p:nvPicPr>
        <p:blipFill>
          <a:blip r:embed="rId3"/>
          <a:stretch>
            <a:fillRect/>
          </a:stretch>
        </p:blipFill>
        <p:spPr>
          <a:xfrm>
            <a:off x="2879190" y="3429000"/>
            <a:ext cx="1501823" cy="1501823"/>
          </a:xfrm>
          <a:prstGeom prst="rect">
            <a:avLst/>
          </a:prstGeom>
        </p:spPr>
      </p:pic>
      <p:pic>
        <p:nvPicPr>
          <p:cNvPr id="6" name="Picture 5">
            <a:extLst>
              <a:ext uri="{FF2B5EF4-FFF2-40B4-BE49-F238E27FC236}">
                <a16:creationId xmlns:a16="http://schemas.microsoft.com/office/drawing/2014/main" id="{D8B6A51C-1B58-6E42-8DC0-6122C55D4406}"/>
              </a:ext>
            </a:extLst>
          </p:cNvPr>
          <p:cNvPicPr>
            <a:picLocks noChangeAspect="1"/>
          </p:cNvPicPr>
          <p:nvPr/>
        </p:nvPicPr>
        <p:blipFill>
          <a:blip r:embed="rId4"/>
          <a:stretch>
            <a:fillRect/>
          </a:stretch>
        </p:blipFill>
        <p:spPr>
          <a:xfrm>
            <a:off x="1757777" y="1450306"/>
            <a:ext cx="1978694" cy="1978694"/>
          </a:xfrm>
          <a:prstGeom prst="rect">
            <a:avLst/>
          </a:prstGeom>
        </p:spPr>
      </p:pic>
    </p:spTree>
    <p:extLst>
      <p:ext uri="{BB962C8B-B14F-4D97-AF65-F5344CB8AC3E}">
        <p14:creationId xmlns:p14="http://schemas.microsoft.com/office/powerpoint/2010/main" val="245751790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22A58D2-7388-4B1E-BE61-03AFA280FAEC}"/>
              </a:ext>
            </a:extLst>
          </p:cNvPr>
          <p:cNvSpPr>
            <a:spLocks noGrp="1"/>
          </p:cNvSpPr>
          <p:nvPr>
            <p:ph type="title"/>
          </p:nvPr>
        </p:nvSpPr>
        <p:spPr>
          <a:xfrm>
            <a:off x="381866" y="1051561"/>
            <a:ext cx="11081822" cy="2067024"/>
          </a:xfrm>
        </p:spPr>
        <p:txBody>
          <a:bodyPr>
            <a:noAutofit/>
          </a:bodyPr>
          <a:lstStyle/>
          <a:p>
            <a:br>
              <a:rPr lang="es-ES" sz="6400" dirty="0">
                <a:solidFill>
                  <a:schemeClr val="accent5"/>
                </a:solidFill>
              </a:rPr>
            </a:br>
            <a:br>
              <a:rPr lang="es-ES" sz="6400" dirty="0">
                <a:solidFill>
                  <a:schemeClr val="accent5"/>
                </a:solidFill>
              </a:rPr>
            </a:br>
            <a:br>
              <a:rPr lang="es-ES" sz="6400" dirty="0"/>
            </a:br>
            <a:r>
              <a:rPr lang="es-ES" sz="6400" dirty="0"/>
              <a:t>Cómo implementar su aplicación</a:t>
            </a:r>
            <a:br>
              <a:rPr lang="es-ES" sz="6400" dirty="0"/>
            </a:br>
            <a:r>
              <a:rPr lang="es-ES" sz="6400" dirty="0"/>
              <a:t>de manera más rápida y segura</a:t>
            </a:r>
          </a:p>
        </p:txBody>
      </p:sp>
      <p:sp>
        <p:nvSpPr>
          <p:cNvPr id="5" name="Text Placeholder 10">
            <a:extLst>
              <a:ext uri="{FF2B5EF4-FFF2-40B4-BE49-F238E27FC236}">
                <a16:creationId xmlns:a16="http://schemas.microsoft.com/office/drawing/2014/main" id="{84483FC8-5248-457B-A925-23038B08A5C1}"/>
              </a:ext>
            </a:extLst>
          </p:cNvPr>
          <p:cNvSpPr>
            <a:spLocks noGrp="1"/>
          </p:cNvSpPr>
          <p:nvPr>
            <p:ph type="body" sz="quarter" idx="16"/>
          </p:nvPr>
        </p:nvSpPr>
        <p:spPr>
          <a:xfrm>
            <a:off x="403210" y="3739416"/>
            <a:ext cx="9609045" cy="2970518"/>
          </a:xfrm>
        </p:spPr>
        <p:txBody>
          <a:bodyPr>
            <a:normAutofit/>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marL="0" lvl="0" indent="0">
              <a:buNone/>
            </a:pPr>
            <a:r>
              <a:rPr lang="es-ES" sz="3500" b="1" dirty="0">
                <a:solidFill>
                  <a:schemeClr val="bg1"/>
                </a:solidFill>
              </a:rPr>
              <a:t>Pablo Ariel Di Loreto</a:t>
            </a:r>
          </a:p>
          <a:p>
            <a:pPr marL="0" lvl="0" indent="0">
              <a:buNone/>
            </a:pPr>
            <a:r>
              <a:rPr lang="es-ES" sz="2745" dirty="0">
                <a:solidFill>
                  <a:schemeClr val="bg1"/>
                </a:solidFill>
              </a:rPr>
              <a:t>Service </a:t>
            </a:r>
            <a:r>
              <a:rPr lang="es-ES" sz="2745" dirty="0" err="1">
                <a:solidFill>
                  <a:schemeClr val="bg1"/>
                </a:solidFill>
              </a:rPr>
              <a:t>Delivery</a:t>
            </a:r>
            <a:r>
              <a:rPr lang="es-ES" sz="2745" dirty="0">
                <a:solidFill>
                  <a:schemeClr val="bg1"/>
                </a:solidFill>
              </a:rPr>
              <a:t> Manager | Algeiba Dev</a:t>
            </a:r>
          </a:p>
          <a:p>
            <a:pPr marL="0" lvl="0" indent="0">
              <a:buNone/>
            </a:pPr>
            <a:endParaRPr lang="es-ES" sz="2745" dirty="0">
              <a:solidFill>
                <a:schemeClr val="bg1"/>
              </a:solidFill>
            </a:endParaRPr>
          </a:p>
          <a:p>
            <a:pPr marL="0" lvl="0" indent="0">
              <a:buNone/>
            </a:pPr>
            <a:r>
              <a:rPr lang="es-ES" sz="2400" dirty="0">
                <a:solidFill>
                  <a:schemeClr val="bg1"/>
                </a:solidFill>
              </a:rPr>
              <a:t>Email: pdiloreto@algeiba.com</a:t>
            </a:r>
          </a:p>
          <a:p>
            <a:pPr marL="0" lvl="0" indent="0">
              <a:buNone/>
            </a:pPr>
            <a:r>
              <a:rPr lang="es-ES" sz="2400" dirty="0">
                <a:solidFill>
                  <a:schemeClr val="bg1"/>
                </a:solidFill>
              </a:rPr>
              <a:t>Social: @</a:t>
            </a:r>
            <a:r>
              <a:rPr lang="es-ES" sz="2400" dirty="0" err="1">
                <a:solidFill>
                  <a:schemeClr val="bg1"/>
                </a:solidFill>
              </a:rPr>
              <a:t>PabloDiLoreto</a:t>
            </a:r>
            <a:endParaRPr lang="es-ES" sz="2400" dirty="0">
              <a:solidFill>
                <a:schemeClr val="bg1"/>
              </a:solidFill>
            </a:endParaRPr>
          </a:p>
          <a:p>
            <a:pPr marL="0" lvl="0" indent="0">
              <a:buNone/>
            </a:pPr>
            <a:r>
              <a:rPr lang="es-ES" sz="2400" dirty="0">
                <a:solidFill>
                  <a:schemeClr val="bg1"/>
                </a:solidFill>
              </a:rPr>
              <a:t>Web: algeiba.com</a:t>
            </a:r>
          </a:p>
        </p:txBody>
      </p:sp>
      <p:pic>
        <p:nvPicPr>
          <p:cNvPr id="3" name="Picture 2" descr="A close up of a logo&#10;&#10;Description automatically generated">
            <a:extLst>
              <a:ext uri="{FF2B5EF4-FFF2-40B4-BE49-F238E27FC236}">
                <a16:creationId xmlns:a16="http://schemas.microsoft.com/office/drawing/2014/main" id="{D3844C3C-6C53-455C-8D17-3DFC20C015D8}"/>
              </a:ext>
            </a:extLst>
          </p:cNvPr>
          <p:cNvPicPr>
            <a:picLocks noChangeAspect="1"/>
          </p:cNvPicPr>
          <p:nvPr/>
        </p:nvPicPr>
        <p:blipFill rotWithShape="1">
          <a:blip r:embed="rId2">
            <a:extLst>
              <a:ext uri="{28A0092B-C50C-407E-A947-70E740481C1C}">
                <a14:useLocalDpi xmlns:a14="http://schemas.microsoft.com/office/drawing/2010/main" val="0"/>
              </a:ext>
            </a:extLst>
          </a:blip>
          <a:srcRect t="30476" b="41632"/>
          <a:stretch/>
        </p:blipFill>
        <p:spPr>
          <a:xfrm>
            <a:off x="10552922" y="6400800"/>
            <a:ext cx="1567156" cy="309134"/>
          </a:xfrm>
          <a:prstGeom prst="rect">
            <a:avLst/>
          </a:prstGeom>
        </p:spPr>
      </p:pic>
    </p:spTree>
    <p:extLst>
      <p:ext uri="{BB962C8B-B14F-4D97-AF65-F5344CB8AC3E}">
        <p14:creationId xmlns:p14="http://schemas.microsoft.com/office/powerpoint/2010/main" val="154530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8ED25-14FF-45A5-87CA-E224CFFC8B81}"/>
              </a:ext>
            </a:extLst>
          </p:cNvPr>
          <p:cNvSpPr>
            <a:spLocks noGrp="1"/>
          </p:cNvSpPr>
          <p:nvPr>
            <p:ph type="title"/>
          </p:nvPr>
        </p:nvSpPr>
        <p:spPr/>
        <p:txBody>
          <a:bodyPr>
            <a:normAutofit fontScale="90000"/>
          </a:bodyPr>
          <a:lstStyle/>
          <a:p>
            <a:r>
              <a:rPr lang="es-AR" dirty="0"/>
              <a:t>Demo</a:t>
            </a:r>
            <a:br>
              <a:rPr lang="es-AR" dirty="0"/>
            </a:br>
            <a:br>
              <a:rPr lang="es-AR" dirty="0"/>
            </a:br>
            <a:r>
              <a:rPr lang="en-US" dirty="0">
                <a:hlinkClick r:id="rId2">
                  <a:extLst>
                    <a:ext uri="{A12FA001-AC4F-418D-AE19-62706E023703}">
                      <ahyp:hlinkClr xmlns:ahyp="http://schemas.microsoft.com/office/drawing/2018/hyperlinkcolor" val="tx"/>
                    </a:ext>
                  </a:extLst>
                </a:hlinkClick>
              </a:rPr>
              <a:t>https://github.com/pablodiloreto/demo-azuredevops-deployfastsafe</a:t>
            </a:r>
            <a:endParaRPr lang="en-US" dirty="0"/>
          </a:p>
        </p:txBody>
      </p:sp>
      <p:sp>
        <p:nvSpPr>
          <p:cNvPr id="3" name="Text Placeholder 2">
            <a:extLst>
              <a:ext uri="{FF2B5EF4-FFF2-40B4-BE49-F238E27FC236}">
                <a16:creationId xmlns:a16="http://schemas.microsoft.com/office/drawing/2014/main" id="{3E3517D3-B831-4D27-AAF4-78669C8C6F20}"/>
              </a:ext>
            </a:extLst>
          </p:cNvPr>
          <p:cNvSpPr>
            <a:spLocks noGrp="1"/>
          </p:cNvSpPr>
          <p:nvPr>
            <p:ph type="body" sz="quarter" idx="16"/>
          </p:nvPr>
        </p:nvSpPr>
        <p:spPr/>
        <p:txBody>
          <a:bodyPr/>
          <a:lstStyle/>
          <a:p>
            <a:pPr marL="0" indent="0">
              <a:buNone/>
            </a:pPr>
            <a:r>
              <a:rPr lang="es-AR" dirty="0"/>
              <a:t>Pablo Ariel Di Loreto</a:t>
            </a:r>
          </a:p>
          <a:p>
            <a:pPr marL="0" indent="0">
              <a:buNone/>
            </a:pPr>
            <a:r>
              <a:rPr lang="es-AR" dirty="0"/>
              <a:t>Service Delivery Manager | Algeiba Dev</a:t>
            </a:r>
            <a:endParaRPr lang="en-US" dirty="0"/>
          </a:p>
        </p:txBody>
      </p:sp>
      <p:pic>
        <p:nvPicPr>
          <p:cNvPr id="4" name="Picture 3" descr="A close up of a logo&#10;&#10;Description automatically generated">
            <a:extLst>
              <a:ext uri="{FF2B5EF4-FFF2-40B4-BE49-F238E27FC236}">
                <a16:creationId xmlns:a16="http://schemas.microsoft.com/office/drawing/2014/main" id="{C34E33FD-9B3E-4BF9-BD9E-15FCCDEA256B}"/>
              </a:ext>
            </a:extLst>
          </p:cNvPr>
          <p:cNvPicPr>
            <a:picLocks noChangeAspect="1"/>
          </p:cNvPicPr>
          <p:nvPr/>
        </p:nvPicPr>
        <p:blipFill rotWithShape="1">
          <a:blip r:embed="rId3">
            <a:extLst>
              <a:ext uri="{28A0092B-C50C-407E-A947-70E740481C1C}">
                <a14:useLocalDpi xmlns:a14="http://schemas.microsoft.com/office/drawing/2010/main" val="0"/>
              </a:ext>
            </a:extLst>
          </a:blip>
          <a:srcRect t="30476" b="41632"/>
          <a:stretch/>
        </p:blipFill>
        <p:spPr>
          <a:xfrm>
            <a:off x="10552922" y="6400800"/>
            <a:ext cx="1567156" cy="309134"/>
          </a:xfrm>
          <a:prstGeom prst="rect">
            <a:avLst/>
          </a:prstGeom>
        </p:spPr>
      </p:pic>
    </p:spTree>
    <p:extLst>
      <p:ext uri="{BB962C8B-B14F-4D97-AF65-F5344CB8AC3E}">
        <p14:creationId xmlns:p14="http://schemas.microsoft.com/office/powerpoint/2010/main" val="208359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s-ES"/>
              <a:t>Las compañías que cuentan con DevOps de alto rendimiento logran…</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3976397" y="1525435"/>
            <a:ext cx="4430632" cy="443063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569107" y="2914761"/>
            <a:ext cx="3245214" cy="1651981"/>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s-ES" sz="2307">
                  <a:ln w="3175">
                    <a:noFill/>
                  </a:ln>
                  <a:solidFill>
                    <a:srgbClr val="0078D7"/>
                  </a:solidFill>
                  <a:latin typeface="Segoe UI"/>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023876" y="3254399"/>
            <a:ext cx="2407006" cy="1260025"/>
          </a:xfrm>
          <a:prstGeom prst="rect">
            <a:avLst/>
          </a:prstGeom>
        </p:spPr>
        <p:txBody>
          <a:bodyPr wrap="none">
            <a:spAutoFit/>
          </a:bodyPr>
          <a:lstStyle/>
          <a:p>
            <a:pPr algn="ctr" defTabSz="896010">
              <a:spcBef>
                <a:spcPts val="769"/>
              </a:spcBef>
              <a:defRPr/>
            </a:pPr>
            <a:r>
              <a:rPr lang="es-ES" sz="2307" dirty="0">
                <a:ln w="3175">
                  <a:noFill/>
                </a:ln>
                <a:solidFill>
                  <a:srgbClr val="000000"/>
                </a:solidFill>
                <a:latin typeface="Segoe UI Semibold"/>
                <a:cs typeface="Segoe UI Semilight" panose="020B0402040204020203" pitchFamily="34" charset="0"/>
              </a:rPr>
              <a:t>Menor</a:t>
            </a:r>
          </a:p>
          <a:p>
            <a:pPr algn="ctr" defTabSz="896010">
              <a:spcBef>
                <a:spcPts val="769"/>
              </a:spcBef>
              <a:defRPr/>
            </a:pPr>
            <a:r>
              <a:rPr lang="es-ES" sz="2307" dirty="0">
                <a:ln w="3175">
                  <a:noFill/>
                </a:ln>
                <a:solidFill>
                  <a:srgbClr val="000000"/>
                </a:solidFill>
                <a:latin typeface="Segoe UI Semibold"/>
                <a:cs typeface="Segoe UI Semilight" panose="020B0402040204020203" pitchFamily="34" charset="0"/>
              </a:rPr>
              <a:t>plazo de </a:t>
            </a:r>
            <a:br>
              <a:rPr lang="es-ES" sz="2307" dirty="0">
                <a:ln w="3175">
                  <a:noFill/>
                </a:ln>
                <a:solidFill>
                  <a:srgbClr val="000000"/>
                </a:solidFill>
                <a:latin typeface="Segoe UI Semibold"/>
                <a:cs typeface="Segoe UI Semilight" panose="020B0402040204020203" pitchFamily="34" charset="0"/>
              </a:rPr>
            </a:br>
            <a:r>
              <a:rPr lang="es-ES" sz="2307" dirty="0">
                <a:ln w="3175">
                  <a:noFill/>
                </a:ln>
                <a:solidFill>
                  <a:srgbClr val="000000"/>
                </a:solidFill>
                <a:latin typeface="Segoe UI Semibold"/>
                <a:cs typeface="Segoe UI Semilight" panose="020B0402040204020203" pitchFamily="34" charset="0"/>
              </a:rPr>
              <a:t>comercialización</a:t>
            </a:r>
          </a:p>
        </p:txBody>
      </p:sp>
      <p:sp>
        <p:nvSpPr>
          <p:cNvPr id="39" name="Rectangle 38">
            <a:extLst>
              <a:ext uri="{FF2B5EF4-FFF2-40B4-BE49-F238E27FC236}">
                <a16:creationId xmlns:a16="http://schemas.microsoft.com/office/drawing/2014/main" id="{F6C09323-0A2E-4FBD-AC20-BB2EDC05B673}"/>
              </a:ext>
            </a:extLst>
          </p:cNvPr>
          <p:cNvSpPr/>
          <p:nvPr/>
        </p:nvSpPr>
        <p:spPr>
          <a:xfrm>
            <a:off x="9293581" y="3286467"/>
            <a:ext cx="1472111" cy="901030"/>
          </a:xfrm>
          <a:prstGeom prst="rect">
            <a:avLst/>
          </a:prstGeom>
        </p:spPr>
        <p:txBody>
          <a:bodyPr wrap="none">
            <a:spAutoFit/>
          </a:bodyPr>
          <a:lstStyle/>
          <a:p>
            <a:pPr algn="ctr" defTabSz="896010">
              <a:spcBef>
                <a:spcPts val="769"/>
              </a:spcBef>
              <a:defRPr/>
            </a:pPr>
            <a:r>
              <a:rPr lang="es-ES" sz="2307">
                <a:ln w="3175">
                  <a:noFill/>
                </a:ln>
                <a:solidFill>
                  <a:srgbClr val="000000"/>
                </a:solidFill>
                <a:latin typeface="Segoe UI Semibold"/>
                <a:cs typeface="Segoe UI Semilight" panose="020B0402040204020203" pitchFamily="34" charset="0"/>
              </a:rPr>
              <a:t>Mayores</a:t>
            </a:r>
          </a:p>
          <a:p>
            <a:pPr algn="ctr" defTabSz="896010">
              <a:spcBef>
                <a:spcPts val="769"/>
              </a:spcBef>
              <a:defRPr/>
            </a:pPr>
            <a:r>
              <a:rPr lang="es-ES" sz="2307">
                <a:ln w="3175">
                  <a:noFill/>
                </a:ln>
                <a:solidFill>
                  <a:srgbClr val="000000"/>
                </a:solidFill>
                <a:latin typeface="Segoe UI Semibold"/>
                <a:cs typeface="Segoe UI Semilight" panose="020B0402040204020203" pitchFamily="34" charset="0"/>
              </a:rPr>
              <a:t>ingresos</a:t>
            </a:r>
          </a:p>
        </p:txBody>
      </p:sp>
      <p:sp>
        <p:nvSpPr>
          <p:cNvPr id="23" name="Rectangle 22">
            <a:extLst>
              <a:ext uri="{FF2B5EF4-FFF2-40B4-BE49-F238E27FC236}">
                <a16:creationId xmlns:a16="http://schemas.microsoft.com/office/drawing/2014/main" id="{81752A87-227E-4101-94BD-8D14C0077C37}"/>
              </a:ext>
            </a:extLst>
          </p:cNvPr>
          <p:cNvSpPr/>
          <p:nvPr/>
        </p:nvSpPr>
        <p:spPr>
          <a:xfrm>
            <a:off x="8243550" y="5105826"/>
            <a:ext cx="3370730" cy="1260025"/>
          </a:xfrm>
          <a:prstGeom prst="rect">
            <a:avLst/>
          </a:prstGeom>
        </p:spPr>
        <p:txBody>
          <a:bodyPr wrap="none">
            <a:spAutoFit/>
          </a:bodyPr>
          <a:lstStyle/>
          <a:p>
            <a:pPr algn="ctr" defTabSz="896010">
              <a:spcBef>
                <a:spcPts val="769"/>
              </a:spcBef>
              <a:defRPr/>
            </a:pPr>
            <a:r>
              <a:rPr lang="es-ES" sz="2307" dirty="0">
                <a:ln w="3175">
                  <a:noFill/>
                </a:ln>
                <a:solidFill>
                  <a:srgbClr val="000000"/>
                </a:solidFill>
                <a:latin typeface="Segoe UI"/>
                <a:cs typeface="Segoe UI Semilight" panose="020B0402040204020203" pitchFamily="34" charset="0"/>
              </a:rPr>
              <a:t>Promedio de tiempo de </a:t>
            </a:r>
            <a:br>
              <a:rPr lang="es-ES" sz="2307" dirty="0">
                <a:ln w="3175">
                  <a:noFill/>
                </a:ln>
                <a:solidFill>
                  <a:srgbClr val="000000"/>
                </a:solidFill>
                <a:latin typeface="Segoe UI"/>
                <a:cs typeface="Segoe UI Semilight" panose="020B0402040204020203" pitchFamily="34" charset="0"/>
              </a:rPr>
            </a:br>
            <a:r>
              <a:rPr lang="es-ES" sz="2307" dirty="0">
                <a:ln w="3175">
                  <a:noFill/>
                </a:ln>
                <a:solidFill>
                  <a:srgbClr val="000000"/>
                </a:solidFill>
                <a:latin typeface="Segoe UI"/>
                <a:cs typeface="Segoe UI Semilight" panose="020B0402040204020203" pitchFamily="34" charset="0"/>
              </a:rPr>
              <a:t>recuperación </a:t>
            </a:r>
          </a:p>
          <a:p>
            <a:pPr algn="ctr" defTabSz="896010">
              <a:spcBef>
                <a:spcPts val="769"/>
              </a:spcBef>
              <a:defRPr/>
            </a:pPr>
            <a:r>
              <a:rPr lang="es-ES" sz="2307" dirty="0">
                <a:ln w="3175">
                  <a:noFill/>
                </a:ln>
                <a:solidFill>
                  <a:srgbClr val="000000"/>
                </a:solidFill>
                <a:latin typeface="Segoe UI"/>
                <a:cs typeface="Segoe UI Semilight" panose="020B0402040204020203" pitchFamily="34" charset="0"/>
              </a:rPr>
              <a:t>2604 veces menor</a:t>
            </a:r>
          </a:p>
        </p:txBody>
      </p:sp>
      <p:sp>
        <p:nvSpPr>
          <p:cNvPr id="22" name="Rectangle 21">
            <a:extLst>
              <a:ext uri="{FF2B5EF4-FFF2-40B4-BE49-F238E27FC236}">
                <a16:creationId xmlns:a16="http://schemas.microsoft.com/office/drawing/2014/main" id="{7A8A15C5-B7F1-4597-A5F5-7AC33920BA22}"/>
              </a:ext>
            </a:extLst>
          </p:cNvPr>
          <p:cNvSpPr/>
          <p:nvPr/>
        </p:nvSpPr>
        <p:spPr>
          <a:xfrm>
            <a:off x="8594781" y="1670722"/>
            <a:ext cx="2668267" cy="901030"/>
          </a:xfrm>
          <a:prstGeom prst="rect">
            <a:avLst/>
          </a:prstGeom>
        </p:spPr>
        <p:txBody>
          <a:bodyPr wrap="none">
            <a:spAutoFit/>
          </a:bodyPr>
          <a:lstStyle/>
          <a:p>
            <a:pPr algn="ctr" defTabSz="896010">
              <a:spcBef>
                <a:spcPts val="769"/>
              </a:spcBef>
              <a:defRPr/>
            </a:pPr>
            <a:r>
              <a:rPr lang="es-ES" sz="2307">
                <a:ln w="3175">
                  <a:noFill/>
                </a:ln>
                <a:solidFill>
                  <a:srgbClr val="000000"/>
                </a:solidFill>
                <a:latin typeface="Segoe UI"/>
                <a:cs typeface="Segoe UI Semilight" panose="020B0402040204020203" pitchFamily="34" charset="0"/>
              </a:rPr>
              <a:t>Plazo 2555 veces </a:t>
            </a:r>
          </a:p>
          <a:p>
            <a:pPr algn="ctr" defTabSz="896010">
              <a:spcBef>
                <a:spcPts val="769"/>
              </a:spcBef>
              <a:defRPr/>
            </a:pPr>
            <a:r>
              <a:rPr lang="es-ES" sz="2307">
                <a:ln w="3175">
                  <a:noFill/>
                </a:ln>
                <a:solidFill>
                  <a:srgbClr val="000000"/>
                </a:solidFill>
                <a:latin typeface="Segoe UI"/>
                <a:cs typeface="Segoe UI Semilight" panose="020B0402040204020203" pitchFamily="34" charset="0"/>
              </a:rPr>
              <a:t>menor para los cambios</a:t>
            </a:r>
          </a:p>
        </p:txBody>
      </p:sp>
      <p:sp>
        <p:nvSpPr>
          <p:cNvPr id="21" name="Rectangle 20">
            <a:extLst>
              <a:ext uri="{FF2B5EF4-FFF2-40B4-BE49-F238E27FC236}">
                <a16:creationId xmlns:a16="http://schemas.microsoft.com/office/drawing/2014/main" id="{075832FC-01B9-47A2-8C16-68681F37ED84}"/>
              </a:ext>
            </a:extLst>
          </p:cNvPr>
          <p:cNvSpPr/>
          <p:nvPr/>
        </p:nvSpPr>
        <p:spPr>
          <a:xfrm>
            <a:off x="1163140" y="5105826"/>
            <a:ext cx="2520798" cy="901030"/>
          </a:xfrm>
          <a:prstGeom prst="rect">
            <a:avLst/>
          </a:prstGeom>
        </p:spPr>
        <p:txBody>
          <a:bodyPr wrap="none">
            <a:spAutoFit/>
          </a:bodyPr>
          <a:lstStyle/>
          <a:p>
            <a:pPr algn="ctr" defTabSz="896010">
              <a:spcBef>
                <a:spcPts val="769"/>
              </a:spcBef>
              <a:defRPr/>
            </a:pPr>
            <a:r>
              <a:rPr lang="es-ES" sz="2307">
                <a:ln w="3175">
                  <a:noFill/>
                </a:ln>
                <a:solidFill>
                  <a:srgbClr val="000000"/>
                </a:solidFill>
                <a:latin typeface="Segoe UI"/>
                <a:cs typeface="Segoe UI Semilight" panose="020B0402040204020203" pitchFamily="34" charset="0"/>
              </a:rPr>
              <a:t>Tasa de fracaso en los cambios </a:t>
            </a:r>
          </a:p>
          <a:p>
            <a:pPr algn="ctr" defTabSz="896010">
              <a:spcBef>
                <a:spcPts val="769"/>
              </a:spcBef>
              <a:defRPr/>
            </a:pPr>
            <a:r>
              <a:rPr lang="es-ES" sz="2307">
                <a:ln w="3175">
                  <a:noFill/>
                </a:ln>
                <a:solidFill>
                  <a:srgbClr val="000000"/>
                </a:solidFill>
                <a:latin typeface="Segoe UI"/>
                <a:cs typeface="Segoe UI Semilight" panose="020B0402040204020203" pitchFamily="34" charset="0"/>
              </a:rPr>
              <a:t>7 veces menor</a:t>
            </a:r>
          </a:p>
        </p:txBody>
      </p:sp>
      <p:sp>
        <p:nvSpPr>
          <p:cNvPr id="20" name="Rectangle 19">
            <a:extLst>
              <a:ext uri="{FF2B5EF4-FFF2-40B4-BE49-F238E27FC236}">
                <a16:creationId xmlns:a16="http://schemas.microsoft.com/office/drawing/2014/main" id="{A005ABE3-0CFB-4C21-880F-94F20C8A2865}"/>
              </a:ext>
            </a:extLst>
          </p:cNvPr>
          <p:cNvSpPr/>
          <p:nvPr/>
        </p:nvSpPr>
        <p:spPr>
          <a:xfrm>
            <a:off x="1278032" y="1741667"/>
            <a:ext cx="2291012" cy="1260025"/>
          </a:xfrm>
          <a:prstGeom prst="rect">
            <a:avLst/>
          </a:prstGeom>
        </p:spPr>
        <p:txBody>
          <a:bodyPr wrap="none">
            <a:spAutoFit/>
          </a:bodyPr>
          <a:lstStyle/>
          <a:p>
            <a:pPr algn="ctr" defTabSz="896010">
              <a:spcBef>
                <a:spcPts val="769"/>
              </a:spcBef>
              <a:defRPr/>
            </a:pPr>
            <a:r>
              <a:rPr lang="es-ES" sz="2307" dirty="0">
                <a:ln w="3175">
                  <a:noFill/>
                </a:ln>
                <a:solidFill>
                  <a:srgbClr val="000000"/>
                </a:solidFill>
                <a:latin typeface="Segoe UI"/>
                <a:cs typeface="Segoe UI Semilight" panose="020B0402040204020203" pitchFamily="34" charset="0"/>
              </a:rPr>
              <a:t>Frecuencia de </a:t>
            </a:r>
            <a:br>
              <a:rPr lang="es-ES" sz="2307" dirty="0">
                <a:ln w="3175">
                  <a:noFill/>
                </a:ln>
                <a:solidFill>
                  <a:srgbClr val="000000"/>
                </a:solidFill>
                <a:latin typeface="Segoe UI"/>
                <a:cs typeface="Segoe UI Semilight" panose="020B0402040204020203" pitchFamily="34" charset="0"/>
              </a:rPr>
            </a:br>
            <a:r>
              <a:rPr lang="es-ES" sz="2307" dirty="0">
                <a:ln w="3175">
                  <a:noFill/>
                </a:ln>
                <a:solidFill>
                  <a:srgbClr val="000000"/>
                </a:solidFill>
                <a:latin typeface="Segoe UI"/>
                <a:cs typeface="Segoe UI Semilight" panose="020B0402040204020203" pitchFamily="34" charset="0"/>
              </a:rPr>
              <a:t>implementación</a:t>
            </a:r>
          </a:p>
          <a:p>
            <a:pPr algn="ctr" defTabSz="896010">
              <a:spcBef>
                <a:spcPts val="769"/>
              </a:spcBef>
              <a:defRPr/>
            </a:pPr>
            <a:r>
              <a:rPr lang="es-ES" sz="2307" dirty="0">
                <a:ln w="3175">
                  <a:noFill/>
                </a:ln>
                <a:solidFill>
                  <a:srgbClr val="000000"/>
                </a:solidFill>
                <a:latin typeface="Segoe UI"/>
                <a:cs typeface="Segoe UI Semilight" panose="020B0402040204020203" pitchFamily="34" charset="0"/>
              </a:rPr>
              <a:t>46 veces mayor</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576607" y="3355899"/>
            <a:ext cx="835355" cy="835355"/>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914314">
                <a:defRPr/>
              </a:pPr>
              <a:endParaRPr lang="en-US" kern="0">
                <a:solidFill>
                  <a:srgbClr val="0078D7"/>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7993402" y="3254400"/>
            <a:ext cx="835355" cy="1017447"/>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s-ES" sz="3075">
                  <a:ln w="3175">
                    <a:noFill/>
                  </a:ln>
                  <a:solidFill>
                    <a:srgbClr val="0078D7"/>
                  </a:solidFill>
                  <a:latin typeface="Segoe UI Semibold"/>
                  <a:cs typeface="Segoe UI Light" panose="020B0502040204020203" pitchFamily="34" charset="0"/>
                </a:rPr>
                <a:t>$</a:t>
              </a: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392356"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392356" y="1772223"/>
            <a:ext cx="835355" cy="835355"/>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252465"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252465" y="1772223"/>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2208" y="1962407"/>
            <a:ext cx="454988" cy="454988"/>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472208" y="5065448"/>
            <a:ext cx="390054" cy="490894"/>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pPr defTabSz="914314"/>
              <a:endParaRPr lang="en-US">
                <a:solidFill>
                  <a:srgbClr val="000000"/>
                </a:solidFill>
                <a:latin typeface="Segoe UI"/>
              </a:endParaRPr>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pPr defTabSz="914314"/>
              <a:endParaRPr lang="en-US">
                <a:solidFill>
                  <a:srgbClr val="000000"/>
                </a:solidFill>
                <a:latin typeface="Segoe UI"/>
              </a:endParaRPr>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566934" y="5140566"/>
            <a:ext cx="486198" cy="415776"/>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pPr defTabSz="914314"/>
              <a:endParaRPr lang="en-US" sz="1400">
                <a:solidFill>
                  <a:srgbClr val="000000"/>
                </a:solidFill>
                <a:latin typeface="Segoe UI"/>
              </a:endParaRPr>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pPr defTabSz="914314"/>
              <a:endParaRPr lang="en-US" sz="1400">
                <a:solidFill>
                  <a:srgbClr val="0078D7"/>
                </a:solidFill>
                <a:latin typeface="Segoe UI"/>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pPr defTabSz="914314"/>
              <a:endParaRPr lang="en-US" sz="1400">
                <a:solidFill>
                  <a:srgbClr val="000000"/>
                </a:solidFill>
                <a:latin typeface="Segoe UI"/>
              </a:endParaRPr>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15834" y="6465031"/>
            <a:ext cx="8555136" cy="415325"/>
          </a:xfrm>
          <a:prstGeom prst="rect">
            <a:avLst/>
          </a:prstGeom>
          <a:noFill/>
        </p:spPr>
        <p:txBody>
          <a:bodyPr wrap="none" lIns="168827" tIns="135061" rIns="168827" bIns="135061" rtlCol="0">
            <a:spAutoFit/>
          </a:bodyPr>
          <a:lstStyle/>
          <a:p>
            <a:pPr algn="r" defTabSz="860879">
              <a:lnSpc>
                <a:spcPct val="90000"/>
              </a:lnSpc>
              <a:spcAft>
                <a:spcPts val="553"/>
              </a:spcAft>
            </a:pPr>
            <a:r>
              <a:rPr lang="es-ES" sz="1029">
                <a:solidFill>
                  <a:srgbClr val="737373"/>
                </a:solidFill>
                <a:latin typeface="Segoe UI Light"/>
              </a:rPr>
              <a:t>Fuente: 2018 Accelerate: State of DevOps: Strategies for a New Economy." N. Forsgren, J. Humble, G. Kim. DevOps Research and Assessment (DORA)</a:t>
            </a:r>
          </a:p>
        </p:txBody>
      </p:sp>
    </p:spTree>
    <p:extLst>
      <p:ext uri="{BB962C8B-B14F-4D97-AF65-F5344CB8AC3E}">
        <p14:creationId xmlns:p14="http://schemas.microsoft.com/office/powerpoint/2010/main" val="213403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A6C97-9D40-402B-ABF8-0B4553F6DF10}"/>
              </a:ext>
            </a:extLst>
          </p:cNvPr>
          <p:cNvSpPr>
            <a:spLocks noGrp="1"/>
          </p:cNvSpPr>
          <p:nvPr>
            <p:ph type="title"/>
          </p:nvPr>
        </p:nvSpPr>
        <p:spPr>
          <a:xfrm>
            <a:off x="375544" y="1490437"/>
            <a:ext cx="5351572" cy="2964831"/>
          </a:xfrm>
        </p:spPr>
        <p:txBody>
          <a:bodyPr>
            <a:normAutofit fontScale="90000"/>
          </a:bodyPr>
          <a:lstStyle/>
          <a:p>
            <a:r>
              <a:rPr lang="es-MX" dirty="0"/>
              <a:t>No existe una fórmula mágica que ayude a ser un experto en DevOps en corto tiempo…</a:t>
            </a:r>
            <a:br>
              <a:rPr lang="es-MX" dirty="0"/>
            </a:br>
            <a:endParaRPr lang="es-MX" dirty="0"/>
          </a:p>
        </p:txBody>
      </p:sp>
      <p:sp>
        <p:nvSpPr>
          <p:cNvPr id="5" name="Slide Number Placeholder 4">
            <a:extLst>
              <a:ext uri="{FF2B5EF4-FFF2-40B4-BE49-F238E27FC236}">
                <a16:creationId xmlns:a16="http://schemas.microsoft.com/office/drawing/2014/main" id="{7B10A590-9DC6-4D9E-8308-389400FDB5E4}"/>
              </a:ext>
            </a:extLst>
          </p:cNvPr>
          <p:cNvSpPr>
            <a:spLocks noGrp="1"/>
          </p:cNvSpPr>
          <p:nvPr>
            <p:ph type="sldNum" sz="quarter" idx="12"/>
          </p:nvPr>
        </p:nvSpPr>
        <p:spPr/>
        <p:txBody>
          <a:bodyPr/>
          <a:lstStyle/>
          <a:p>
            <a:pPr defTabSz="914225">
              <a:defRPr/>
            </a:pPr>
            <a:fld id="{58A8CE02-E835-48E3-AB2B-7F04616F8D13}" type="slidenum">
              <a:rPr lang="en-US" sz="1800">
                <a:solidFill>
                  <a:srgbClr val="FFFFFF"/>
                </a:solidFill>
                <a:latin typeface="Segoe UI"/>
              </a:rPr>
              <a:pPr defTabSz="914225">
                <a:defRPr/>
              </a:pPr>
              <a:t>22</a:t>
            </a:fld>
            <a:endParaRPr lang="en-US" sz="1800">
              <a:solidFill>
                <a:srgbClr val="FFFFFF"/>
              </a:solidFill>
              <a:latin typeface="Segoe UI"/>
            </a:endParaRPr>
          </a:p>
        </p:txBody>
      </p:sp>
      <p:pic>
        <p:nvPicPr>
          <p:cNvPr id="7" name="Picture 6" descr="A close up of a map&#10;&#10;Description automatically generated">
            <a:extLst>
              <a:ext uri="{FF2B5EF4-FFF2-40B4-BE49-F238E27FC236}">
                <a16:creationId xmlns:a16="http://schemas.microsoft.com/office/drawing/2014/main" id="{30DEC0CF-60F9-4668-8344-3842F5DD5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1336" y="487"/>
            <a:ext cx="4937667" cy="6857027"/>
          </a:xfrm>
          <a:prstGeom prst="rect">
            <a:avLst/>
          </a:prstGeom>
        </p:spPr>
      </p:pic>
      <p:sp>
        <p:nvSpPr>
          <p:cNvPr id="3" name="Rectangle 2">
            <a:extLst>
              <a:ext uri="{FF2B5EF4-FFF2-40B4-BE49-F238E27FC236}">
                <a16:creationId xmlns:a16="http://schemas.microsoft.com/office/drawing/2014/main" id="{E4E7A9D7-3781-4A5F-9924-75C6DEAB1580}"/>
              </a:ext>
            </a:extLst>
          </p:cNvPr>
          <p:cNvSpPr/>
          <p:nvPr/>
        </p:nvSpPr>
        <p:spPr>
          <a:xfrm>
            <a:off x="462997" y="4635837"/>
            <a:ext cx="6096000" cy="1754326"/>
          </a:xfrm>
          <a:prstGeom prst="rect">
            <a:avLst/>
          </a:prstGeom>
        </p:spPr>
        <p:txBody>
          <a:bodyPr>
            <a:spAutoFit/>
          </a:bodyPr>
          <a:lstStyle/>
          <a:p>
            <a:r>
              <a:rPr lang="es-MX" sz="3600" dirty="0"/>
              <a:t>La iniciativa de adopción de DevOps no sólo es </a:t>
            </a:r>
            <a:r>
              <a:rPr lang="es-MX" sz="3600" dirty="0" err="1"/>
              <a:t>responsablidad</a:t>
            </a:r>
            <a:r>
              <a:rPr lang="es-MX" sz="3600" dirty="0"/>
              <a:t> de TI…</a:t>
            </a:r>
          </a:p>
        </p:txBody>
      </p:sp>
    </p:spTree>
    <p:extLst>
      <p:ext uri="{BB962C8B-B14F-4D97-AF65-F5344CB8AC3E}">
        <p14:creationId xmlns:p14="http://schemas.microsoft.com/office/powerpoint/2010/main" val="348055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rrow: Right 8"/>
          <p:cNvSpPr/>
          <p:nvPr/>
        </p:nvSpPr>
        <p:spPr>
          <a:xfrm>
            <a:off x="787406" y="6281285"/>
            <a:ext cx="11287204" cy="532887"/>
          </a:xfrm>
          <a:prstGeom prst="rightArrow">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dirty="0" err="1">
                <a:solidFill>
                  <a:prstClr val="white"/>
                </a:solidFill>
                <a:latin typeface="Calibri" panose="020F0502020204030204"/>
              </a:rPr>
              <a:t>Stack</a:t>
            </a:r>
            <a:endParaRPr lang="es-MX" dirty="0">
              <a:solidFill>
                <a:prstClr val="white"/>
              </a:solidFill>
              <a:latin typeface="Calibri" panose="020F0502020204030204"/>
            </a:endParaRPr>
          </a:p>
        </p:txBody>
      </p:sp>
      <p:sp>
        <p:nvSpPr>
          <p:cNvPr id="10" name="Rectangle: Rounded Corners 9"/>
          <p:cNvSpPr/>
          <p:nvPr/>
        </p:nvSpPr>
        <p:spPr>
          <a:xfrm>
            <a:off x="297363" y="545015"/>
            <a:ext cx="882090" cy="4026823"/>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225">
              <a:defRPr/>
            </a:pPr>
            <a:r>
              <a:rPr lang="es-MX" dirty="0">
                <a:solidFill>
                  <a:prstClr val="white"/>
                </a:solidFill>
                <a:latin typeface="Calibri" panose="020F0502020204030204"/>
              </a:rPr>
              <a:t>Ciclo de Vida del Desarrollo de Proyectos</a:t>
            </a:r>
          </a:p>
        </p:txBody>
      </p:sp>
      <p:sp>
        <p:nvSpPr>
          <p:cNvPr id="11" name="Rectangle: Rounded Corners 10"/>
          <p:cNvSpPr/>
          <p:nvPr/>
        </p:nvSpPr>
        <p:spPr>
          <a:xfrm>
            <a:off x="1445305" y="168375"/>
            <a:ext cx="10346941" cy="288653"/>
          </a:xfrm>
          <a:prstGeom prst="roundRect">
            <a:avLst/>
          </a:prstGeom>
          <a:solidFill>
            <a:schemeClr val="accent3">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dirty="0">
                <a:solidFill>
                  <a:prstClr val="white"/>
                </a:solidFill>
                <a:latin typeface="Calibri" panose="020F0502020204030204"/>
              </a:rPr>
              <a:t>Azure DevOps</a:t>
            </a:r>
          </a:p>
        </p:txBody>
      </p:sp>
      <p:grpSp>
        <p:nvGrpSpPr>
          <p:cNvPr id="33" name="Group 32"/>
          <p:cNvGrpSpPr/>
          <p:nvPr/>
        </p:nvGrpSpPr>
        <p:grpSpPr>
          <a:xfrm>
            <a:off x="1445304" y="1429040"/>
            <a:ext cx="1779788" cy="638878"/>
            <a:chOff x="1479176" y="1566357"/>
            <a:chExt cx="1754842" cy="638969"/>
          </a:xfrm>
        </p:grpSpPr>
        <p:sp>
          <p:nvSpPr>
            <p:cNvPr id="18" name="Rectangle: Rounded Corners 17"/>
            <p:cNvSpPr/>
            <p:nvPr/>
          </p:nvSpPr>
          <p:spPr>
            <a:xfrm>
              <a:off x="1479176" y="1566357"/>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053" y="1640529"/>
              <a:ext cx="490623" cy="490623"/>
            </a:xfrm>
            <a:prstGeom prst="rect">
              <a:avLst/>
            </a:prstGeom>
          </p:spPr>
        </p:pic>
        <p:sp>
          <p:nvSpPr>
            <p:cNvPr id="21" name="TextBox 20"/>
            <p:cNvSpPr txBox="1"/>
            <p:nvPr/>
          </p:nvSpPr>
          <p:spPr>
            <a:xfrm>
              <a:off x="2050676" y="1640529"/>
              <a:ext cx="1139833"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Planeación de iteraciones</a:t>
              </a:r>
            </a:p>
          </p:txBody>
        </p:sp>
      </p:grpSp>
      <p:grpSp>
        <p:nvGrpSpPr>
          <p:cNvPr id="34" name="Group 33"/>
          <p:cNvGrpSpPr/>
          <p:nvPr/>
        </p:nvGrpSpPr>
        <p:grpSpPr>
          <a:xfrm>
            <a:off x="1445304" y="2243643"/>
            <a:ext cx="1779788" cy="638878"/>
            <a:chOff x="1466577" y="2431982"/>
            <a:chExt cx="1767441" cy="638969"/>
          </a:xfrm>
        </p:grpSpPr>
        <p:sp>
          <p:nvSpPr>
            <p:cNvPr id="22" name="Rectangle: Rounded Corners 21"/>
            <p:cNvSpPr/>
            <p:nvPr/>
          </p:nvSpPr>
          <p:spPr>
            <a:xfrm>
              <a:off x="1479176" y="2431982"/>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24" name="TextBox 23"/>
            <p:cNvSpPr txBox="1"/>
            <p:nvPr/>
          </p:nvSpPr>
          <p:spPr>
            <a:xfrm>
              <a:off x="2050676" y="2506154"/>
              <a:ext cx="1139833"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Planeación de recursos</a:t>
              </a: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6577" y="2444936"/>
              <a:ext cx="584099" cy="584099"/>
            </a:xfrm>
            <a:prstGeom prst="rect">
              <a:avLst/>
            </a:prstGeom>
          </p:spPr>
        </p:pic>
      </p:grpSp>
      <p:grpSp>
        <p:nvGrpSpPr>
          <p:cNvPr id="32" name="Group 31"/>
          <p:cNvGrpSpPr/>
          <p:nvPr/>
        </p:nvGrpSpPr>
        <p:grpSpPr>
          <a:xfrm>
            <a:off x="1445304" y="605286"/>
            <a:ext cx="1779788" cy="638878"/>
            <a:chOff x="1466577" y="688832"/>
            <a:chExt cx="1780040" cy="638969"/>
          </a:xfrm>
        </p:grpSpPr>
        <p:sp>
          <p:nvSpPr>
            <p:cNvPr id="27" name="Rectangle: Rounded Corners 26"/>
            <p:cNvSpPr/>
            <p:nvPr/>
          </p:nvSpPr>
          <p:spPr>
            <a:xfrm>
              <a:off x="1466577" y="688832"/>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29" name="TextBox 28"/>
            <p:cNvSpPr txBox="1"/>
            <p:nvPr/>
          </p:nvSpPr>
          <p:spPr>
            <a:xfrm>
              <a:off x="2050676" y="869816"/>
              <a:ext cx="1195941" cy="280718"/>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Product backlog</a:t>
              </a: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7879" y="812832"/>
              <a:ext cx="514969" cy="514969"/>
            </a:xfrm>
            <a:prstGeom prst="rect">
              <a:avLst/>
            </a:prstGeom>
          </p:spPr>
        </p:pic>
      </p:grpSp>
      <p:grpSp>
        <p:nvGrpSpPr>
          <p:cNvPr id="41" name="Group 40"/>
          <p:cNvGrpSpPr/>
          <p:nvPr/>
        </p:nvGrpSpPr>
        <p:grpSpPr>
          <a:xfrm>
            <a:off x="1451649" y="3857890"/>
            <a:ext cx="1767100" cy="657395"/>
            <a:chOff x="1479266" y="3302991"/>
            <a:chExt cx="1767351" cy="657488"/>
          </a:xfrm>
        </p:grpSpPr>
        <p:sp>
          <p:nvSpPr>
            <p:cNvPr id="36" name="Rectangle: Rounded Corners 35"/>
            <p:cNvSpPr/>
            <p:nvPr/>
          </p:nvSpPr>
          <p:spPr>
            <a:xfrm>
              <a:off x="1479266" y="3309507"/>
              <a:ext cx="1767351"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37" name="TextBox 36"/>
            <p:cNvSpPr txBox="1"/>
            <p:nvPr/>
          </p:nvSpPr>
          <p:spPr>
            <a:xfrm>
              <a:off x="2054839" y="3302991"/>
              <a:ext cx="1166579" cy="657488"/>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Monitoreo transversal de proyectos</a:t>
              </a:r>
            </a:p>
          </p:txBody>
        </p:sp>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7080" y="3378699"/>
              <a:ext cx="517760" cy="517760"/>
            </a:xfrm>
            <a:prstGeom prst="rect">
              <a:avLst/>
            </a:prstGeom>
          </p:spPr>
        </p:pic>
      </p:grpSp>
      <p:grpSp>
        <p:nvGrpSpPr>
          <p:cNvPr id="48" name="Group 47"/>
          <p:cNvGrpSpPr/>
          <p:nvPr/>
        </p:nvGrpSpPr>
        <p:grpSpPr>
          <a:xfrm>
            <a:off x="1451649" y="3071199"/>
            <a:ext cx="1767100" cy="638878"/>
            <a:chOff x="1463678" y="3071147"/>
            <a:chExt cx="1767351" cy="638969"/>
          </a:xfrm>
        </p:grpSpPr>
        <p:sp>
          <p:nvSpPr>
            <p:cNvPr id="43" name="Rectangle: Rounded Corners 42"/>
            <p:cNvSpPr/>
            <p:nvPr/>
          </p:nvSpPr>
          <p:spPr>
            <a:xfrm>
              <a:off x="1463678" y="3071147"/>
              <a:ext cx="1767351"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44" name="TextBox 43"/>
            <p:cNvSpPr txBox="1"/>
            <p:nvPr/>
          </p:nvSpPr>
          <p:spPr>
            <a:xfrm>
              <a:off x="2039252" y="3145319"/>
              <a:ext cx="1147958"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Seguimiento de tareas</a:t>
              </a:r>
            </a:p>
          </p:txBody>
        </p:sp>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6048" y="3139251"/>
              <a:ext cx="452766" cy="452766"/>
            </a:xfrm>
            <a:prstGeom prst="rect">
              <a:avLst/>
            </a:prstGeom>
          </p:spPr>
        </p:pic>
      </p:grpSp>
      <p:sp>
        <p:nvSpPr>
          <p:cNvPr id="49" name="Rectangle: Rounded Corners 48"/>
          <p:cNvSpPr/>
          <p:nvPr/>
        </p:nvSpPr>
        <p:spPr>
          <a:xfrm>
            <a:off x="1451648" y="4844506"/>
            <a:ext cx="1773444" cy="328079"/>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Plantillas de Procesos</a:t>
            </a:r>
          </a:p>
        </p:txBody>
      </p:sp>
      <p:sp>
        <p:nvSpPr>
          <p:cNvPr id="50" name="Rectangle: Rounded Corners 49"/>
          <p:cNvSpPr/>
          <p:nvPr/>
        </p:nvSpPr>
        <p:spPr>
          <a:xfrm>
            <a:off x="1448476" y="5255392"/>
            <a:ext cx="1773444" cy="290752"/>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Tableros Ágiles (Kanban)</a:t>
            </a:r>
          </a:p>
        </p:txBody>
      </p:sp>
      <p:sp>
        <p:nvSpPr>
          <p:cNvPr id="51" name="Rectangle: Rounded Corners 50"/>
          <p:cNvSpPr/>
          <p:nvPr/>
        </p:nvSpPr>
        <p:spPr>
          <a:xfrm>
            <a:off x="1445305" y="5642739"/>
            <a:ext cx="1773444" cy="290752"/>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Capacity Planning</a:t>
            </a:r>
          </a:p>
        </p:txBody>
      </p:sp>
      <p:sp>
        <p:nvSpPr>
          <p:cNvPr id="52" name="Rectangle: Rounded Corners 51"/>
          <p:cNvSpPr/>
          <p:nvPr/>
        </p:nvSpPr>
        <p:spPr>
          <a:xfrm>
            <a:off x="1445305" y="6022137"/>
            <a:ext cx="1773444" cy="290752"/>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Velocity Planning</a:t>
            </a:r>
          </a:p>
        </p:txBody>
      </p:sp>
      <p:cxnSp>
        <p:nvCxnSpPr>
          <p:cNvPr id="54" name="Straight Connector 53"/>
          <p:cNvCxnSpPr/>
          <p:nvPr/>
        </p:nvCxnSpPr>
        <p:spPr>
          <a:xfrm flipH="1">
            <a:off x="3409348" y="561533"/>
            <a:ext cx="6722" cy="3966553"/>
          </a:xfrm>
          <a:prstGeom prst="line">
            <a:avLst/>
          </a:prstGeom>
          <a:effectLst>
            <a:outerShdw blurRad="50800" dist="38100" dir="5400000" algn="t"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nvGrpSpPr>
          <p:cNvPr id="93" name="Group 92"/>
          <p:cNvGrpSpPr/>
          <p:nvPr/>
        </p:nvGrpSpPr>
        <p:grpSpPr>
          <a:xfrm>
            <a:off x="3609514" y="606373"/>
            <a:ext cx="1754593" cy="638878"/>
            <a:chOff x="3689849" y="605972"/>
            <a:chExt cx="1754842" cy="638969"/>
          </a:xfrm>
        </p:grpSpPr>
        <p:sp>
          <p:nvSpPr>
            <p:cNvPr id="59" name="Rectangle: Rounded Corners 58"/>
            <p:cNvSpPr/>
            <p:nvPr/>
          </p:nvSpPr>
          <p:spPr>
            <a:xfrm>
              <a:off x="3689849" y="605972"/>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60" name="TextBox 59"/>
            <p:cNvSpPr txBox="1"/>
            <p:nvPr/>
          </p:nvSpPr>
          <p:spPr>
            <a:xfrm>
              <a:off x="4245776" y="693534"/>
              <a:ext cx="1195941"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Estructura de versionamiento</a:t>
              </a:r>
            </a:p>
          </p:txBody>
        </p:sp>
        <p:pic>
          <p:nvPicPr>
            <p:cNvPr id="63" name="Picture 6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59610" y="693534"/>
              <a:ext cx="481273" cy="443840"/>
            </a:xfrm>
            <a:prstGeom prst="rect">
              <a:avLst/>
            </a:prstGeom>
          </p:spPr>
        </p:pic>
      </p:grpSp>
      <p:grpSp>
        <p:nvGrpSpPr>
          <p:cNvPr id="94" name="Group 93"/>
          <p:cNvGrpSpPr/>
          <p:nvPr/>
        </p:nvGrpSpPr>
        <p:grpSpPr>
          <a:xfrm>
            <a:off x="3609514" y="1414671"/>
            <a:ext cx="1754593" cy="638878"/>
            <a:chOff x="3689849" y="1414384"/>
            <a:chExt cx="1754842" cy="638969"/>
          </a:xfrm>
        </p:grpSpPr>
        <p:sp>
          <p:nvSpPr>
            <p:cNvPr id="64" name="Rectangle: Rounded Corners 63"/>
            <p:cNvSpPr/>
            <p:nvPr/>
          </p:nvSpPr>
          <p:spPr>
            <a:xfrm>
              <a:off x="3689849" y="1414384"/>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65" name="TextBox 64"/>
            <p:cNvSpPr txBox="1"/>
            <p:nvPr/>
          </p:nvSpPr>
          <p:spPr>
            <a:xfrm>
              <a:off x="4245776" y="1501946"/>
              <a:ext cx="1195941"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Control de código fuente</a:t>
              </a:r>
            </a:p>
          </p:txBody>
        </p:sp>
        <p:pic>
          <p:nvPicPr>
            <p:cNvPr id="68" name="Picture 6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76821" y="1511699"/>
              <a:ext cx="415702" cy="415702"/>
            </a:xfrm>
            <a:prstGeom prst="rect">
              <a:avLst/>
            </a:prstGeom>
          </p:spPr>
        </p:pic>
      </p:grpSp>
      <p:grpSp>
        <p:nvGrpSpPr>
          <p:cNvPr id="95" name="Group 94"/>
          <p:cNvGrpSpPr/>
          <p:nvPr/>
        </p:nvGrpSpPr>
        <p:grpSpPr>
          <a:xfrm>
            <a:off x="3609515" y="2240067"/>
            <a:ext cx="1829425" cy="638878"/>
            <a:chOff x="3689849" y="2239897"/>
            <a:chExt cx="1829685" cy="638969"/>
          </a:xfrm>
        </p:grpSpPr>
        <p:sp>
          <p:nvSpPr>
            <p:cNvPr id="70" name="Rectangle: Rounded Corners 69"/>
            <p:cNvSpPr/>
            <p:nvPr/>
          </p:nvSpPr>
          <p:spPr>
            <a:xfrm>
              <a:off x="3689849" y="2239897"/>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71" name="TextBox 70"/>
            <p:cNvSpPr txBox="1"/>
            <p:nvPr/>
          </p:nvSpPr>
          <p:spPr>
            <a:xfrm>
              <a:off x="4245775" y="2387975"/>
              <a:ext cx="1273759" cy="280718"/>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Pruebas unitarias</a:t>
              </a:r>
            </a:p>
          </p:txBody>
        </p:sp>
        <p:pic>
          <p:nvPicPr>
            <p:cNvPr id="76" name="Picture 7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20955" y="2327459"/>
              <a:ext cx="392265" cy="392265"/>
            </a:xfrm>
            <a:prstGeom prst="rect">
              <a:avLst/>
            </a:prstGeom>
          </p:spPr>
        </p:pic>
      </p:grpSp>
      <p:grpSp>
        <p:nvGrpSpPr>
          <p:cNvPr id="96" name="Group 95"/>
          <p:cNvGrpSpPr/>
          <p:nvPr/>
        </p:nvGrpSpPr>
        <p:grpSpPr>
          <a:xfrm>
            <a:off x="3609513" y="3053107"/>
            <a:ext cx="1825995" cy="638878"/>
            <a:chOff x="3693281" y="3053054"/>
            <a:chExt cx="1826254" cy="638969"/>
          </a:xfrm>
        </p:grpSpPr>
        <p:sp>
          <p:nvSpPr>
            <p:cNvPr id="77" name="Rectangle: Rounded Corners 76"/>
            <p:cNvSpPr/>
            <p:nvPr/>
          </p:nvSpPr>
          <p:spPr>
            <a:xfrm>
              <a:off x="3693281" y="3053054"/>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78" name="TextBox 77"/>
            <p:cNvSpPr txBox="1"/>
            <p:nvPr/>
          </p:nvSpPr>
          <p:spPr>
            <a:xfrm>
              <a:off x="4249208" y="3140616"/>
              <a:ext cx="1270327" cy="459947"/>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Revisión de código y métricas</a:t>
              </a:r>
            </a:p>
          </p:txBody>
        </p:sp>
        <p:pic>
          <p:nvPicPr>
            <p:cNvPr id="83" name="Picture 8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08469" y="3124630"/>
              <a:ext cx="477651" cy="477651"/>
            </a:xfrm>
            <a:prstGeom prst="rect">
              <a:avLst/>
            </a:prstGeom>
          </p:spPr>
        </p:pic>
      </p:grpSp>
      <p:grpSp>
        <p:nvGrpSpPr>
          <p:cNvPr id="97" name="Group 96"/>
          <p:cNvGrpSpPr/>
          <p:nvPr/>
        </p:nvGrpSpPr>
        <p:grpSpPr>
          <a:xfrm>
            <a:off x="3609514" y="3880700"/>
            <a:ext cx="1829426" cy="638878"/>
            <a:chOff x="3689849" y="3880763"/>
            <a:chExt cx="1829686" cy="638969"/>
          </a:xfrm>
        </p:grpSpPr>
        <p:sp>
          <p:nvSpPr>
            <p:cNvPr id="84" name="Rectangle: Rounded Corners 83"/>
            <p:cNvSpPr/>
            <p:nvPr/>
          </p:nvSpPr>
          <p:spPr>
            <a:xfrm>
              <a:off x="3689849" y="3880763"/>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85" name="TextBox 84"/>
            <p:cNvSpPr txBox="1"/>
            <p:nvPr/>
          </p:nvSpPr>
          <p:spPr>
            <a:xfrm>
              <a:off x="4245776" y="3968325"/>
              <a:ext cx="1273759"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Revisión de vulnerabilidades</a:t>
              </a:r>
            </a:p>
          </p:txBody>
        </p:sp>
        <p:pic>
          <p:nvPicPr>
            <p:cNvPr id="88" name="Picture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25950" y="3933659"/>
              <a:ext cx="442688" cy="474309"/>
            </a:xfrm>
            <a:prstGeom prst="rect">
              <a:avLst/>
            </a:prstGeom>
          </p:spPr>
        </p:pic>
      </p:grpSp>
      <p:sp>
        <p:nvSpPr>
          <p:cNvPr id="89" name="Rectangle: Rounded Corners 88"/>
          <p:cNvSpPr/>
          <p:nvPr/>
        </p:nvSpPr>
        <p:spPr>
          <a:xfrm>
            <a:off x="3579157" y="4844506"/>
            <a:ext cx="1773444" cy="328079"/>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GIT / TFVC (Branchs)</a:t>
            </a:r>
          </a:p>
        </p:txBody>
      </p:sp>
      <p:sp>
        <p:nvSpPr>
          <p:cNvPr id="90" name="Rectangle: Rounded Corners 89"/>
          <p:cNvSpPr/>
          <p:nvPr/>
        </p:nvSpPr>
        <p:spPr>
          <a:xfrm>
            <a:off x="3579157" y="5253211"/>
            <a:ext cx="1773444" cy="292934"/>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Políticas de Check-In</a:t>
            </a:r>
          </a:p>
        </p:txBody>
      </p:sp>
      <p:sp>
        <p:nvSpPr>
          <p:cNvPr id="91" name="Rectangle: Rounded Corners 90"/>
          <p:cNvSpPr/>
          <p:nvPr/>
        </p:nvSpPr>
        <p:spPr>
          <a:xfrm>
            <a:off x="3579157" y="5636016"/>
            <a:ext cx="1773444" cy="297475"/>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Code Analysis Rules</a:t>
            </a:r>
          </a:p>
        </p:txBody>
      </p:sp>
      <p:sp>
        <p:nvSpPr>
          <p:cNvPr id="92" name="Rectangle: Rounded Corners 91"/>
          <p:cNvSpPr/>
          <p:nvPr/>
        </p:nvSpPr>
        <p:spPr>
          <a:xfrm>
            <a:off x="3579157" y="6022137"/>
            <a:ext cx="1773444" cy="302970"/>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Integración SonarQube</a:t>
            </a:r>
          </a:p>
        </p:txBody>
      </p:sp>
      <p:cxnSp>
        <p:nvCxnSpPr>
          <p:cNvPr id="98" name="Straight Connector 97"/>
          <p:cNvCxnSpPr/>
          <p:nvPr/>
        </p:nvCxnSpPr>
        <p:spPr>
          <a:xfrm flipH="1">
            <a:off x="5554878" y="560230"/>
            <a:ext cx="6722" cy="3966553"/>
          </a:xfrm>
          <a:prstGeom prst="line">
            <a:avLst/>
          </a:prstGeom>
          <a:effectLst>
            <a:outerShdw blurRad="50800" dist="38100" dir="5400000" algn="t"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nvGrpSpPr>
          <p:cNvPr id="149" name="Group 148"/>
          <p:cNvGrpSpPr/>
          <p:nvPr/>
        </p:nvGrpSpPr>
        <p:grpSpPr>
          <a:xfrm>
            <a:off x="5769214" y="604191"/>
            <a:ext cx="1754593" cy="638878"/>
            <a:chOff x="5910367" y="603789"/>
            <a:chExt cx="1754842" cy="638969"/>
          </a:xfrm>
        </p:grpSpPr>
        <p:sp>
          <p:nvSpPr>
            <p:cNvPr id="100" name="Rectangle: Rounded Corners 99"/>
            <p:cNvSpPr/>
            <p:nvPr/>
          </p:nvSpPr>
          <p:spPr>
            <a:xfrm>
              <a:off x="5910367" y="603789"/>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01" name="TextBox 100"/>
            <p:cNvSpPr txBox="1"/>
            <p:nvPr/>
          </p:nvSpPr>
          <p:spPr>
            <a:xfrm>
              <a:off x="6466294" y="691351"/>
              <a:ext cx="1195941"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Pruebas funcionales</a:t>
              </a:r>
            </a:p>
          </p:txBody>
        </p:sp>
        <p:pic>
          <p:nvPicPr>
            <p:cNvPr id="110" name="Picture 10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6036" y="733667"/>
              <a:ext cx="392265" cy="392265"/>
            </a:xfrm>
            <a:prstGeom prst="rect">
              <a:avLst/>
            </a:prstGeom>
          </p:spPr>
        </p:pic>
      </p:grpSp>
      <p:sp>
        <p:nvSpPr>
          <p:cNvPr id="119" name="Rectangle: Rounded Corners 118"/>
          <p:cNvSpPr/>
          <p:nvPr/>
        </p:nvSpPr>
        <p:spPr>
          <a:xfrm>
            <a:off x="5738858" y="4842323"/>
            <a:ext cx="1773444" cy="330263"/>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Test Plan / Test Cases</a:t>
            </a:r>
          </a:p>
        </p:txBody>
      </p:sp>
      <p:sp>
        <p:nvSpPr>
          <p:cNvPr id="120" name="Rectangle: Rounded Corners 119"/>
          <p:cNvSpPr/>
          <p:nvPr/>
        </p:nvSpPr>
        <p:spPr>
          <a:xfrm>
            <a:off x="5738858" y="5253210"/>
            <a:ext cx="1773444" cy="292934"/>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Seguimiento de Bugs</a:t>
            </a:r>
          </a:p>
        </p:txBody>
      </p:sp>
      <p:sp>
        <p:nvSpPr>
          <p:cNvPr id="121" name="Rectangle: Rounded Corners 120"/>
          <p:cNvSpPr/>
          <p:nvPr/>
        </p:nvSpPr>
        <p:spPr>
          <a:xfrm>
            <a:off x="5738858" y="5640556"/>
            <a:ext cx="1773444" cy="285552"/>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Load Test / DevTest </a:t>
            </a:r>
            <a:r>
              <a:rPr lang="es-MX" sz="1200" dirty="0" err="1">
                <a:solidFill>
                  <a:prstClr val="white"/>
                </a:solidFill>
                <a:latin typeface="Calibri" panose="020F0502020204030204"/>
              </a:rPr>
              <a:t>Lab</a:t>
            </a:r>
            <a:endParaRPr lang="es-MX" sz="1200" dirty="0">
              <a:solidFill>
                <a:prstClr val="white"/>
              </a:solidFill>
              <a:latin typeface="Calibri" panose="020F0502020204030204"/>
            </a:endParaRPr>
          </a:p>
        </p:txBody>
      </p:sp>
      <p:sp>
        <p:nvSpPr>
          <p:cNvPr id="122" name="Rectangle: Rounded Corners 121"/>
          <p:cNvSpPr/>
          <p:nvPr/>
        </p:nvSpPr>
        <p:spPr>
          <a:xfrm>
            <a:off x="5738858" y="6019955"/>
            <a:ext cx="1773444" cy="288262"/>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err="1">
                <a:solidFill>
                  <a:prstClr val="white"/>
                </a:solidFill>
                <a:latin typeface="Calibri" panose="020F0502020204030204"/>
              </a:rPr>
              <a:t>Build</a:t>
            </a:r>
            <a:r>
              <a:rPr lang="es-MX" sz="1200" dirty="0">
                <a:solidFill>
                  <a:prstClr val="white"/>
                </a:solidFill>
                <a:latin typeface="Calibri" panose="020F0502020204030204"/>
              </a:rPr>
              <a:t> </a:t>
            </a:r>
            <a:r>
              <a:rPr lang="es-MX" sz="1200" dirty="0" err="1">
                <a:solidFill>
                  <a:prstClr val="white"/>
                </a:solidFill>
                <a:latin typeface="Calibri" panose="020F0502020204030204"/>
              </a:rPr>
              <a:t>Configuration</a:t>
            </a:r>
            <a:r>
              <a:rPr lang="es-MX" sz="1200" dirty="0">
                <a:solidFill>
                  <a:prstClr val="white"/>
                </a:solidFill>
                <a:latin typeface="Calibri" panose="020F0502020204030204"/>
              </a:rPr>
              <a:t> (CI)</a:t>
            </a:r>
          </a:p>
        </p:txBody>
      </p:sp>
      <p:grpSp>
        <p:nvGrpSpPr>
          <p:cNvPr id="150" name="Group 149"/>
          <p:cNvGrpSpPr/>
          <p:nvPr/>
        </p:nvGrpSpPr>
        <p:grpSpPr>
          <a:xfrm>
            <a:off x="5769214" y="1412488"/>
            <a:ext cx="1754593" cy="638878"/>
            <a:chOff x="5910367" y="1412201"/>
            <a:chExt cx="1754842" cy="638969"/>
          </a:xfrm>
        </p:grpSpPr>
        <p:sp>
          <p:nvSpPr>
            <p:cNvPr id="104" name="Rectangle: Rounded Corners 103"/>
            <p:cNvSpPr/>
            <p:nvPr/>
          </p:nvSpPr>
          <p:spPr>
            <a:xfrm>
              <a:off x="5910367" y="1412201"/>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05" name="TextBox 104"/>
            <p:cNvSpPr txBox="1"/>
            <p:nvPr/>
          </p:nvSpPr>
          <p:spPr>
            <a:xfrm>
              <a:off x="6466294" y="1499763"/>
              <a:ext cx="1195941"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Seguimiento de bugs</a:t>
              </a:r>
            </a:p>
          </p:txBody>
        </p:sp>
        <p:pic>
          <p:nvPicPr>
            <p:cNvPr id="124" name="Picture 12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13841" y="1481386"/>
              <a:ext cx="457379" cy="457379"/>
            </a:xfrm>
            <a:prstGeom prst="rect">
              <a:avLst/>
            </a:prstGeom>
          </p:spPr>
        </p:pic>
      </p:grpSp>
      <p:grpSp>
        <p:nvGrpSpPr>
          <p:cNvPr id="151" name="Group 150"/>
          <p:cNvGrpSpPr/>
          <p:nvPr/>
        </p:nvGrpSpPr>
        <p:grpSpPr>
          <a:xfrm>
            <a:off x="5769214" y="2237884"/>
            <a:ext cx="1754593" cy="638878"/>
            <a:chOff x="5910367" y="2237714"/>
            <a:chExt cx="1754842" cy="638969"/>
          </a:xfrm>
        </p:grpSpPr>
        <p:sp>
          <p:nvSpPr>
            <p:cNvPr id="108" name="Rectangle: Rounded Corners 107"/>
            <p:cNvSpPr/>
            <p:nvPr/>
          </p:nvSpPr>
          <p:spPr>
            <a:xfrm>
              <a:off x="5910367" y="2237714"/>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09" name="TextBox 108"/>
            <p:cNvSpPr txBox="1"/>
            <p:nvPr/>
          </p:nvSpPr>
          <p:spPr>
            <a:xfrm>
              <a:off x="6466294" y="2326365"/>
              <a:ext cx="1161441"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Automatización de pruebas</a:t>
              </a:r>
            </a:p>
          </p:txBody>
        </p:sp>
        <p:pic>
          <p:nvPicPr>
            <p:cNvPr id="74" name="Picture 7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26036" y="2310058"/>
              <a:ext cx="469253" cy="469253"/>
            </a:xfrm>
            <a:prstGeom prst="rect">
              <a:avLst/>
            </a:prstGeom>
          </p:spPr>
        </p:pic>
      </p:grpSp>
      <p:cxnSp>
        <p:nvCxnSpPr>
          <p:cNvPr id="127" name="Straight Connector 126"/>
          <p:cNvCxnSpPr/>
          <p:nvPr/>
        </p:nvCxnSpPr>
        <p:spPr>
          <a:xfrm flipH="1">
            <a:off x="7708783" y="565326"/>
            <a:ext cx="6722" cy="3966553"/>
          </a:xfrm>
          <a:prstGeom prst="line">
            <a:avLst/>
          </a:prstGeom>
          <a:effectLst>
            <a:outerShdw blurRad="50800" dist="38100" dir="5400000" algn="t"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nvGrpSpPr>
          <p:cNvPr id="176" name="Group 175"/>
          <p:cNvGrpSpPr/>
          <p:nvPr/>
        </p:nvGrpSpPr>
        <p:grpSpPr>
          <a:xfrm>
            <a:off x="10037652" y="1429032"/>
            <a:ext cx="1825995" cy="638878"/>
            <a:chOff x="10027036" y="5074833"/>
            <a:chExt cx="1826254" cy="638969"/>
          </a:xfrm>
        </p:grpSpPr>
        <p:sp>
          <p:nvSpPr>
            <p:cNvPr id="129" name="Rectangle: Rounded Corners 128"/>
            <p:cNvSpPr/>
            <p:nvPr/>
          </p:nvSpPr>
          <p:spPr>
            <a:xfrm>
              <a:off x="10027036" y="5074833"/>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30" name="TextBox 129"/>
            <p:cNvSpPr txBox="1"/>
            <p:nvPr/>
          </p:nvSpPr>
          <p:spPr>
            <a:xfrm>
              <a:off x="10582963" y="5162395"/>
              <a:ext cx="1270327"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Telemetría de aplicaciones</a:t>
              </a:r>
            </a:p>
          </p:txBody>
        </p:sp>
        <p:pic>
          <p:nvPicPr>
            <p:cNvPr id="131" name="Picture 1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37735" y="5178857"/>
              <a:ext cx="428505" cy="428505"/>
            </a:xfrm>
            <a:prstGeom prst="rect">
              <a:avLst/>
            </a:prstGeom>
          </p:spPr>
        </p:pic>
      </p:grpSp>
      <p:grpSp>
        <p:nvGrpSpPr>
          <p:cNvPr id="139" name="Group 138"/>
          <p:cNvGrpSpPr/>
          <p:nvPr/>
        </p:nvGrpSpPr>
        <p:grpSpPr>
          <a:xfrm>
            <a:off x="5757706" y="3855224"/>
            <a:ext cx="1825995" cy="638878"/>
            <a:chOff x="5898859" y="3855283"/>
            <a:chExt cx="1826254" cy="638969"/>
          </a:xfrm>
        </p:grpSpPr>
        <p:grpSp>
          <p:nvGrpSpPr>
            <p:cNvPr id="138" name="Group 137"/>
            <p:cNvGrpSpPr/>
            <p:nvPr/>
          </p:nvGrpSpPr>
          <p:grpSpPr>
            <a:xfrm>
              <a:off x="5898859" y="3855283"/>
              <a:ext cx="1754842" cy="638969"/>
              <a:chOff x="5898859" y="3855283"/>
              <a:chExt cx="1754842" cy="638969"/>
            </a:xfrm>
          </p:grpSpPr>
          <p:sp>
            <p:nvSpPr>
              <p:cNvPr id="133" name="Rectangle: Rounded Corners 132"/>
              <p:cNvSpPr/>
              <p:nvPr/>
            </p:nvSpPr>
            <p:spPr>
              <a:xfrm>
                <a:off x="5898859" y="3855283"/>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pic>
            <p:nvPicPr>
              <p:cNvPr id="137" name="Picture 13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929903" y="3907946"/>
                <a:ext cx="565386" cy="565386"/>
              </a:xfrm>
              <a:prstGeom prst="rect">
                <a:avLst/>
              </a:prstGeom>
            </p:spPr>
          </p:pic>
        </p:grpSp>
        <p:sp>
          <p:nvSpPr>
            <p:cNvPr id="134" name="TextBox 133"/>
            <p:cNvSpPr txBox="1"/>
            <p:nvPr/>
          </p:nvSpPr>
          <p:spPr>
            <a:xfrm>
              <a:off x="6454786" y="3942845"/>
              <a:ext cx="1270327"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Integración continua (CI)</a:t>
              </a:r>
            </a:p>
          </p:txBody>
        </p:sp>
      </p:grpSp>
      <p:grpSp>
        <p:nvGrpSpPr>
          <p:cNvPr id="175" name="Group 174"/>
          <p:cNvGrpSpPr/>
          <p:nvPr/>
        </p:nvGrpSpPr>
        <p:grpSpPr>
          <a:xfrm>
            <a:off x="10037652" y="596372"/>
            <a:ext cx="1825995" cy="638878"/>
            <a:chOff x="9913541" y="4200425"/>
            <a:chExt cx="1826254" cy="638969"/>
          </a:xfrm>
        </p:grpSpPr>
        <p:sp>
          <p:nvSpPr>
            <p:cNvPr id="144" name="Rectangle: Rounded Corners 143"/>
            <p:cNvSpPr/>
            <p:nvPr/>
          </p:nvSpPr>
          <p:spPr>
            <a:xfrm>
              <a:off x="9913541" y="4200425"/>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45" name="TextBox 144"/>
            <p:cNvSpPr txBox="1"/>
            <p:nvPr/>
          </p:nvSpPr>
          <p:spPr>
            <a:xfrm>
              <a:off x="10469468" y="4287987"/>
              <a:ext cx="1270327"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Feedback del usuario</a:t>
              </a:r>
            </a:p>
          </p:txBody>
        </p:sp>
        <p:pic>
          <p:nvPicPr>
            <p:cNvPr id="146" name="Picture 14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99419" y="4301088"/>
              <a:ext cx="396750" cy="396750"/>
            </a:xfrm>
            <a:prstGeom prst="rect">
              <a:avLst/>
            </a:prstGeom>
          </p:spPr>
        </p:pic>
      </p:grpSp>
      <p:grpSp>
        <p:nvGrpSpPr>
          <p:cNvPr id="152" name="Group 151"/>
          <p:cNvGrpSpPr/>
          <p:nvPr/>
        </p:nvGrpSpPr>
        <p:grpSpPr>
          <a:xfrm>
            <a:off x="5769214" y="3050926"/>
            <a:ext cx="1825995" cy="638878"/>
            <a:chOff x="5910367" y="3050871"/>
            <a:chExt cx="1826254" cy="638969"/>
          </a:xfrm>
        </p:grpSpPr>
        <p:sp>
          <p:nvSpPr>
            <p:cNvPr id="112" name="Rectangle: Rounded Corners 111"/>
            <p:cNvSpPr/>
            <p:nvPr/>
          </p:nvSpPr>
          <p:spPr>
            <a:xfrm>
              <a:off x="5910367" y="3050871"/>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13" name="TextBox 112"/>
            <p:cNvSpPr txBox="1"/>
            <p:nvPr/>
          </p:nvSpPr>
          <p:spPr>
            <a:xfrm>
              <a:off x="6466294" y="3138433"/>
              <a:ext cx="1270327"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Agentes de compilación</a:t>
              </a:r>
            </a:p>
          </p:txBody>
        </p:sp>
        <p:pic>
          <p:nvPicPr>
            <p:cNvPr id="148" name="Picture 14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37125" y="3139906"/>
              <a:ext cx="417661" cy="417661"/>
            </a:xfrm>
            <a:prstGeom prst="rect">
              <a:avLst/>
            </a:prstGeom>
          </p:spPr>
        </p:pic>
      </p:grpSp>
      <p:cxnSp>
        <p:nvCxnSpPr>
          <p:cNvPr id="174" name="Straight Connector 173"/>
          <p:cNvCxnSpPr/>
          <p:nvPr/>
        </p:nvCxnSpPr>
        <p:spPr>
          <a:xfrm flipH="1">
            <a:off x="9838047" y="560230"/>
            <a:ext cx="6722" cy="3966553"/>
          </a:xfrm>
          <a:prstGeom prst="line">
            <a:avLst/>
          </a:prstGeom>
          <a:effectLst>
            <a:outerShdw blurRad="50800" dist="38100" dir="5400000" algn="t"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nvGrpSpPr>
          <p:cNvPr id="204" name="Group 203"/>
          <p:cNvGrpSpPr/>
          <p:nvPr/>
        </p:nvGrpSpPr>
        <p:grpSpPr>
          <a:xfrm>
            <a:off x="7908437" y="621825"/>
            <a:ext cx="1754593" cy="638878"/>
            <a:chOff x="7908694" y="621426"/>
            <a:chExt cx="1754842" cy="638969"/>
          </a:xfrm>
        </p:grpSpPr>
        <p:sp>
          <p:nvSpPr>
            <p:cNvPr id="154" name="Rectangle: Rounded Corners 153"/>
            <p:cNvSpPr/>
            <p:nvPr/>
          </p:nvSpPr>
          <p:spPr>
            <a:xfrm>
              <a:off x="7908694" y="621426"/>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55" name="TextBox 154"/>
            <p:cNvSpPr txBox="1"/>
            <p:nvPr/>
          </p:nvSpPr>
          <p:spPr>
            <a:xfrm>
              <a:off x="8464621" y="708988"/>
              <a:ext cx="1195941"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Configuración de ambientes</a:t>
              </a:r>
            </a:p>
          </p:txBody>
        </p:sp>
        <p:pic>
          <p:nvPicPr>
            <p:cNvPr id="182" name="Picture 18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023560" y="725241"/>
              <a:ext cx="413689" cy="413689"/>
            </a:xfrm>
            <a:prstGeom prst="rect">
              <a:avLst/>
            </a:prstGeom>
          </p:spPr>
        </p:pic>
      </p:grpSp>
      <p:grpSp>
        <p:nvGrpSpPr>
          <p:cNvPr id="202" name="Group 201"/>
          <p:cNvGrpSpPr/>
          <p:nvPr/>
        </p:nvGrpSpPr>
        <p:grpSpPr>
          <a:xfrm>
            <a:off x="7908437" y="2255518"/>
            <a:ext cx="1754593" cy="638878"/>
            <a:chOff x="7908694" y="2255351"/>
            <a:chExt cx="1754842" cy="638969"/>
          </a:xfrm>
        </p:grpSpPr>
        <p:sp>
          <p:nvSpPr>
            <p:cNvPr id="162" name="Rectangle: Rounded Corners 161"/>
            <p:cNvSpPr/>
            <p:nvPr/>
          </p:nvSpPr>
          <p:spPr>
            <a:xfrm>
              <a:off x="7908694" y="2255351"/>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63" name="TextBox 162"/>
            <p:cNvSpPr txBox="1"/>
            <p:nvPr/>
          </p:nvSpPr>
          <p:spPr>
            <a:xfrm>
              <a:off x="8464621" y="2344002"/>
              <a:ext cx="1161441"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Automatizar liberaciones</a:t>
              </a:r>
            </a:p>
          </p:txBody>
        </p:sp>
        <p:pic>
          <p:nvPicPr>
            <p:cNvPr id="184" name="Picture 18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026745" y="2337040"/>
              <a:ext cx="440313" cy="440313"/>
            </a:xfrm>
            <a:prstGeom prst="rect">
              <a:avLst/>
            </a:prstGeom>
          </p:spPr>
        </p:pic>
      </p:grpSp>
      <p:grpSp>
        <p:nvGrpSpPr>
          <p:cNvPr id="201" name="Group 200"/>
          <p:cNvGrpSpPr/>
          <p:nvPr/>
        </p:nvGrpSpPr>
        <p:grpSpPr>
          <a:xfrm>
            <a:off x="7908437" y="3068560"/>
            <a:ext cx="1825995" cy="638878"/>
            <a:chOff x="7908694" y="3068508"/>
            <a:chExt cx="1826254" cy="638969"/>
          </a:xfrm>
        </p:grpSpPr>
        <p:sp>
          <p:nvSpPr>
            <p:cNvPr id="171" name="Rectangle: Rounded Corners 170"/>
            <p:cNvSpPr/>
            <p:nvPr/>
          </p:nvSpPr>
          <p:spPr>
            <a:xfrm>
              <a:off x="7908694" y="3068508"/>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72" name="TextBox 171"/>
            <p:cNvSpPr txBox="1"/>
            <p:nvPr/>
          </p:nvSpPr>
          <p:spPr>
            <a:xfrm>
              <a:off x="8464621" y="3156070"/>
              <a:ext cx="1270327"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Monitoreo de liberaciones</a:t>
              </a:r>
            </a:p>
          </p:txBody>
        </p:sp>
        <p:pic>
          <p:nvPicPr>
            <p:cNvPr id="185" name="Picture 18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1083" y="3128022"/>
              <a:ext cx="517760" cy="517760"/>
            </a:xfrm>
            <a:prstGeom prst="rect">
              <a:avLst/>
            </a:prstGeom>
          </p:spPr>
        </p:pic>
      </p:grpSp>
      <p:grpSp>
        <p:nvGrpSpPr>
          <p:cNvPr id="203" name="Group 202"/>
          <p:cNvGrpSpPr/>
          <p:nvPr/>
        </p:nvGrpSpPr>
        <p:grpSpPr>
          <a:xfrm>
            <a:off x="7908437" y="1430122"/>
            <a:ext cx="1754593" cy="638878"/>
            <a:chOff x="7908694" y="1429838"/>
            <a:chExt cx="1754842" cy="638969"/>
          </a:xfrm>
        </p:grpSpPr>
        <p:sp>
          <p:nvSpPr>
            <p:cNvPr id="158" name="Rectangle: Rounded Corners 157"/>
            <p:cNvSpPr/>
            <p:nvPr/>
          </p:nvSpPr>
          <p:spPr>
            <a:xfrm>
              <a:off x="7908694" y="1429838"/>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59" name="TextBox 158"/>
            <p:cNvSpPr txBox="1"/>
            <p:nvPr/>
          </p:nvSpPr>
          <p:spPr>
            <a:xfrm>
              <a:off x="8464621" y="1517400"/>
              <a:ext cx="1195941"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Aprobación de liberaciones</a:t>
              </a:r>
            </a:p>
          </p:txBody>
        </p:sp>
        <p:pic>
          <p:nvPicPr>
            <p:cNvPr id="189" name="Picture 18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001083" y="1511463"/>
              <a:ext cx="450135" cy="450135"/>
            </a:xfrm>
            <a:prstGeom prst="rect">
              <a:avLst/>
            </a:prstGeom>
          </p:spPr>
        </p:pic>
      </p:grpSp>
      <p:grpSp>
        <p:nvGrpSpPr>
          <p:cNvPr id="200" name="Group 199"/>
          <p:cNvGrpSpPr/>
          <p:nvPr/>
        </p:nvGrpSpPr>
        <p:grpSpPr>
          <a:xfrm>
            <a:off x="10037652" y="2268261"/>
            <a:ext cx="1754593" cy="638878"/>
            <a:chOff x="10033788" y="2268095"/>
            <a:chExt cx="1754842" cy="638969"/>
          </a:xfrm>
        </p:grpSpPr>
        <p:grpSp>
          <p:nvGrpSpPr>
            <p:cNvPr id="177" name="Group 176"/>
            <p:cNvGrpSpPr/>
            <p:nvPr/>
          </p:nvGrpSpPr>
          <p:grpSpPr>
            <a:xfrm>
              <a:off x="10033788" y="2268095"/>
              <a:ext cx="1754842" cy="638969"/>
              <a:chOff x="5910367" y="1412201"/>
              <a:chExt cx="1754842" cy="638969"/>
            </a:xfrm>
          </p:grpSpPr>
          <p:sp>
            <p:nvSpPr>
              <p:cNvPr id="178" name="Rectangle: Rounded Corners 177"/>
              <p:cNvSpPr/>
              <p:nvPr/>
            </p:nvSpPr>
            <p:spPr>
              <a:xfrm>
                <a:off x="5910367" y="1412201"/>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79" name="TextBox 178"/>
              <p:cNvSpPr txBox="1"/>
              <p:nvPr/>
            </p:nvSpPr>
            <p:spPr>
              <a:xfrm>
                <a:off x="6466294" y="1499763"/>
                <a:ext cx="1195941"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Seguimiento de incidencias</a:t>
                </a:r>
              </a:p>
            </p:txBody>
          </p:sp>
        </p:grpSp>
        <p:pic>
          <p:nvPicPr>
            <p:cNvPr id="191" name="Picture 19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083675" y="2268095"/>
              <a:ext cx="587224" cy="587224"/>
            </a:xfrm>
            <a:prstGeom prst="rect">
              <a:avLst/>
            </a:prstGeom>
          </p:spPr>
        </p:pic>
      </p:grpSp>
      <p:sp>
        <p:nvSpPr>
          <p:cNvPr id="192" name="Rectangle: Rounded Corners 191"/>
          <p:cNvSpPr/>
          <p:nvPr/>
        </p:nvSpPr>
        <p:spPr>
          <a:xfrm>
            <a:off x="7886614" y="4820830"/>
            <a:ext cx="1773444" cy="688845"/>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Administración de entrega continua (Continuos Delivery)</a:t>
            </a:r>
          </a:p>
        </p:txBody>
      </p:sp>
      <p:sp>
        <p:nvSpPr>
          <p:cNvPr id="193" name="Rectangle: Rounded Corners 192"/>
          <p:cNvSpPr/>
          <p:nvPr/>
        </p:nvSpPr>
        <p:spPr>
          <a:xfrm>
            <a:off x="7886613" y="5606243"/>
            <a:ext cx="1773444" cy="292934"/>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Tareas de configuración</a:t>
            </a:r>
          </a:p>
        </p:txBody>
      </p:sp>
      <p:sp>
        <p:nvSpPr>
          <p:cNvPr id="194" name="Rectangle: Rounded Corners 193"/>
          <p:cNvSpPr/>
          <p:nvPr/>
        </p:nvSpPr>
        <p:spPr>
          <a:xfrm>
            <a:off x="7886614" y="5998143"/>
            <a:ext cx="1773444" cy="285552"/>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Autorizar liberaciones</a:t>
            </a:r>
          </a:p>
        </p:txBody>
      </p:sp>
      <p:sp>
        <p:nvSpPr>
          <p:cNvPr id="196" name="Rectangle: Rounded Corners 195"/>
          <p:cNvSpPr/>
          <p:nvPr/>
        </p:nvSpPr>
        <p:spPr>
          <a:xfrm>
            <a:off x="10009921" y="4820830"/>
            <a:ext cx="1773444" cy="330263"/>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Customer Feedback </a:t>
            </a:r>
            <a:r>
              <a:rPr lang="es-MX" sz="1200" dirty="0" err="1">
                <a:solidFill>
                  <a:prstClr val="white"/>
                </a:solidFill>
                <a:latin typeface="Calibri" panose="020F0502020204030204"/>
              </a:rPr>
              <a:t>Tool</a:t>
            </a:r>
            <a:endParaRPr lang="es-MX" sz="1200" dirty="0">
              <a:solidFill>
                <a:prstClr val="white"/>
              </a:solidFill>
              <a:latin typeface="Calibri" panose="020F0502020204030204"/>
            </a:endParaRPr>
          </a:p>
        </p:txBody>
      </p:sp>
      <p:sp>
        <p:nvSpPr>
          <p:cNvPr id="197" name="Rectangle: Rounded Corners 196"/>
          <p:cNvSpPr/>
          <p:nvPr/>
        </p:nvSpPr>
        <p:spPr>
          <a:xfrm>
            <a:off x="10009921" y="5231717"/>
            <a:ext cx="1773444" cy="292934"/>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App Insights</a:t>
            </a:r>
          </a:p>
        </p:txBody>
      </p:sp>
      <p:sp>
        <p:nvSpPr>
          <p:cNvPr id="198" name="Rectangle: Rounded Corners 197"/>
          <p:cNvSpPr/>
          <p:nvPr/>
        </p:nvSpPr>
        <p:spPr>
          <a:xfrm>
            <a:off x="10009921" y="5619063"/>
            <a:ext cx="1773444" cy="285552"/>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Notificaciones</a:t>
            </a:r>
          </a:p>
        </p:txBody>
      </p:sp>
      <p:sp>
        <p:nvSpPr>
          <p:cNvPr id="199" name="Rectangle: Rounded Corners 198"/>
          <p:cNvSpPr/>
          <p:nvPr/>
        </p:nvSpPr>
        <p:spPr>
          <a:xfrm>
            <a:off x="10012741" y="5999701"/>
            <a:ext cx="1773444" cy="285552"/>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err="1">
                <a:solidFill>
                  <a:prstClr val="white"/>
                </a:solidFill>
                <a:latin typeface="Calibri" panose="020F0502020204030204"/>
              </a:rPr>
              <a:t>Dashboards</a:t>
            </a:r>
            <a:endParaRPr lang="es-MX" sz="1200" dirty="0">
              <a:solidFill>
                <a:prstClr val="white"/>
              </a:solidFill>
              <a:latin typeface="Calibri" panose="020F0502020204030204"/>
            </a:endParaRPr>
          </a:p>
        </p:txBody>
      </p:sp>
      <p:grpSp>
        <p:nvGrpSpPr>
          <p:cNvPr id="125" name="Group 124">
            <a:extLst>
              <a:ext uri="{FF2B5EF4-FFF2-40B4-BE49-F238E27FC236}">
                <a16:creationId xmlns:a16="http://schemas.microsoft.com/office/drawing/2014/main" id="{97BCF3AA-3D4D-4932-8337-0DC880AA5CB0}"/>
              </a:ext>
            </a:extLst>
          </p:cNvPr>
          <p:cNvGrpSpPr/>
          <p:nvPr/>
        </p:nvGrpSpPr>
        <p:grpSpPr>
          <a:xfrm>
            <a:off x="10045661" y="3096288"/>
            <a:ext cx="1764137" cy="638878"/>
            <a:chOff x="5910367" y="1412201"/>
            <a:chExt cx="1764388" cy="638969"/>
          </a:xfrm>
        </p:grpSpPr>
        <p:sp>
          <p:nvSpPr>
            <p:cNvPr id="128" name="Rectangle: Rounded Corners 127">
              <a:extLst>
                <a:ext uri="{FF2B5EF4-FFF2-40B4-BE49-F238E27FC236}">
                  <a16:creationId xmlns:a16="http://schemas.microsoft.com/office/drawing/2014/main" id="{F0A61711-7AD4-43E3-A00B-E788F1F53C69}"/>
                </a:ext>
              </a:extLst>
            </p:cNvPr>
            <p:cNvSpPr/>
            <p:nvPr/>
          </p:nvSpPr>
          <p:spPr>
            <a:xfrm>
              <a:off x="5910367" y="1412201"/>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32" name="TextBox 131">
              <a:extLst>
                <a:ext uri="{FF2B5EF4-FFF2-40B4-BE49-F238E27FC236}">
                  <a16:creationId xmlns:a16="http://schemas.microsoft.com/office/drawing/2014/main" id="{94ABE98D-793A-4583-BDE5-38E98EC5A435}"/>
                </a:ext>
              </a:extLst>
            </p:cNvPr>
            <p:cNvSpPr txBox="1"/>
            <p:nvPr/>
          </p:nvSpPr>
          <p:spPr>
            <a:xfrm>
              <a:off x="6466294" y="1499763"/>
              <a:ext cx="1208461" cy="459947"/>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Aprendizaje y mejora continua</a:t>
              </a:r>
            </a:p>
          </p:txBody>
        </p:sp>
      </p:grpSp>
      <p:pic>
        <p:nvPicPr>
          <p:cNvPr id="13" name="Picture 12">
            <a:extLst>
              <a:ext uri="{FF2B5EF4-FFF2-40B4-BE49-F238E27FC236}">
                <a16:creationId xmlns:a16="http://schemas.microsoft.com/office/drawing/2014/main" id="{5A73225B-3EB1-4EF1-B36D-4B3B5051786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064093" y="3154571"/>
            <a:ext cx="470976" cy="401900"/>
          </a:xfrm>
          <a:prstGeom prst="rect">
            <a:avLst/>
          </a:prstGeom>
        </p:spPr>
      </p:pic>
      <p:pic>
        <p:nvPicPr>
          <p:cNvPr id="3" name="Picture 2">
            <a:extLst>
              <a:ext uri="{FF2B5EF4-FFF2-40B4-BE49-F238E27FC236}">
                <a16:creationId xmlns:a16="http://schemas.microsoft.com/office/drawing/2014/main" id="{F8F2272E-DFEB-4BA9-947A-0FACA250AA1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182342" y="3328061"/>
            <a:ext cx="568755" cy="298597"/>
          </a:xfrm>
          <a:prstGeom prst="rect">
            <a:avLst/>
          </a:prstGeom>
        </p:spPr>
      </p:pic>
      <p:grpSp>
        <p:nvGrpSpPr>
          <p:cNvPr id="135" name="Group 134">
            <a:extLst>
              <a:ext uri="{FF2B5EF4-FFF2-40B4-BE49-F238E27FC236}">
                <a16:creationId xmlns:a16="http://schemas.microsoft.com/office/drawing/2014/main" id="{6888BDAC-86B0-4107-B024-2E53A8953807}"/>
              </a:ext>
            </a:extLst>
          </p:cNvPr>
          <p:cNvGrpSpPr/>
          <p:nvPr/>
        </p:nvGrpSpPr>
        <p:grpSpPr>
          <a:xfrm>
            <a:off x="128325" y="4924128"/>
            <a:ext cx="1146982" cy="1074015"/>
            <a:chOff x="5138927" y="2039111"/>
            <a:chExt cx="1609344" cy="1609344"/>
          </a:xfrm>
        </p:grpSpPr>
        <p:sp>
          <p:nvSpPr>
            <p:cNvPr id="136" name="Flowchart: Connector 135">
              <a:extLst>
                <a:ext uri="{FF2B5EF4-FFF2-40B4-BE49-F238E27FC236}">
                  <a16:creationId xmlns:a16="http://schemas.microsoft.com/office/drawing/2014/main" id="{534A0031-399B-4B7B-B155-FF3B77A28BED}"/>
                </a:ext>
              </a:extLst>
            </p:cNvPr>
            <p:cNvSpPr/>
            <p:nvPr/>
          </p:nvSpPr>
          <p:spPr bwMode="auto">
            <a:xfrm>
              <a:off x="5138927" y="2039111"/>
              <a:ext cx="1609344" cy="160934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CA"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40" name="Picture 139" descr="Visual Studio Team Services">
              <a:extLst>
                <a:ext uri="{FF2B5EF4-FFF2-40B4-BE49-F238E27FC236}">
                  <a16:creationId xmlns:a16="http://schemas.microsoft.com/office/drawing/2014/main" id="{E1ED7EE4-8D76-487E-9FDF-E425FABEB544}"/>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Tree>
    <p:extLst>
      <p:ext uri="{BB962C8B-B14F-4D97-AF65-F5344CB8AC3E}">
        <p14:creationId xmlns:p14="http://schemas.microsoft.com/office/powerpoint/2010/main" val="240355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 calcmode="lin" valueType="num">
                                      <p:cBhvr>
                                        <p:cTn id="7" dur="500" fill="hold"/>
                                        <p:tgtEl>
                                          <p:spTgt spid="135"/>
                                        </p:tgtEl>
                                        <p:attrNameLst>
                                          <p:attrName>ppt_w</p:attrName>
                                        </p:attrNameLst>
                                      </p:cBhvr>
                                      <p:tavLst>
                                        <p:tav tm="0">
                                          <p:val>
                                            <p:fltVal val="0"/>
                                          </p:val>
                                        </p:tav>
                                        <p:tav tm="100000">
                                          <p:val>
                                            <p:strVal val="#ppt_w"/>
                                          </p:val>
                                        </p:tav>
                                      </p:tavLst>
                                    </p:anim>
                                    <p:anim calcmode="lin" valueType="num">
                                      <p:cBhvr>
                                        <p:cTn id="8" dur="500" fill="hold"/>
                                        <p:tgtEl>
                                          <p:spTgt spid="135"/>
                                        </p:tgtEl>
                                        <p:attrNameLst>
                                          <p:attrName>ppt_h</p:attrName>
                                        </p:attrNameLst>
                                      </p:cBhvr>
                                      <p:tavLst>
                                        <p:tav tm="0">
                                          <p:val>
                                            <p:fltVal val="0"/>
                                          </p:val>
                                        </p:tav>
                                        <p:tav tm="100000">
                                          <p:val>
                                            <p:strVal val="#ppt_h"/>
                                          </p:val>
                                        </p:tav>
                                      </p:tavLst>
                                    </p:anim>
                                    <p:animEffect transition="in" filter="fade">
                                      <p:cBhvr>
                                        <p:cTn id="9"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179C4-6970-4545-9B5A-F9728E427808}"/>
              </a:ext>
            </a:extLst>
          </p:cNvPr>
          <p:cNvSpPr>
            <a:spLocks noGrp="1"/>
          </p:cNvSpPr>
          <p:nvPr>
            <p:ph type="title"/>
          </p:nvPr>
        </p:nvSpPr>
        <p:spPr/>
        <p:txBody>
          <a:bodyPr>
            <a:normAutofit fontScale="90000"/>
          </a:bodyPr>
          <a:lstStyle/>
          <a:p>
            <a:r>
              <a:rPr lang="es-MX" dirty="0"/>
              <a:t>Niveles de Adopción de DevOps (</a:t>
            </a:r>
            <a:r>
              <a:rPr lang="es-MX" b="1" i="1" dirty="0"/>
              <a:t>a la medida</a:t>
            </a:r>
            <a:r>
              <a:rPr lang="es-MX" dirty="0"/>
              <a:t>)</a:t>
            </a:r>
          </a:p>
        </p:txBody>
      </p:sp>
      <p:sp>
        <p:nvSpPr>
          <p:cNvPr id="4" name="Rectangle 3">
            <a:extLst>
              <a:ext uri="{FF2B5EF4-FFF2-40B4-BE49-F238E27FC236}">
                <a16:creationId xmlns:a16="http://schemas.microsoft.com/office/drawing/2014/main" id="{FCCBFEBD-F024-406B-95FE-5B0F866D97AE}"/>
              </a:ext>
            </a:extLst>
          </p:cNvPr>
          <p:cNvSpPr/>
          <p:nvPr/>
        </p:nvSpPr>
        <p:spPr bwMode="auto">
          <a:xfrm>
            <a:off x="864" y="4394511"/>
            <a:ext cx="1452510" cy="135665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ea typeface="Segoe UI" pitchFamily="34" charset="0"/>
                <a:cs typeface="Segoe UI" pitchFamily="34" charset="0"/>
              </a:rPr>
              <a:t>Fase Inicial</a:t>
            </a:r>
          </a:p>
        </p:txBody>
      </p:sp>
      <p:sp>
        <p:nvSpPr>
          <p:cNvPr id="5" name="Rectangle: Rounded Corners 4">
            <a:extLst>
              <a:ext uri="{FF2B5EF4-FFF2-40B4-BE49-F238E27FC236}">
                <a16:creationId xmlns:a16="http://schemas.microsoft.com/office/drawing/2014/main" id="{B9D4BC2D-6856-4DC6-954C-A8CF4E35BC18}"/>
              </a:ext>
            </a:extLst>
          </p:cNvPr>
          <p:cNvSpPr/>
          <p:nvPr/>
        </p:nvSpPr>
        <p:spPr bwMode="auto">
          <a:xfrm>
            <a:off x="1513547" y="4394511"/>
            <a:ext cx="3443259" cy="135665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ea typeface="Segoe UI" pitchFamily="34" charset="0"/>
                <a:cs typeface="Segoe UI" pitchFamily="34" charset="0"/>
              </a:rPr>
              <a:t>Centralizar el código de las aplicaciones y estructura de versionamiento</a:t>
            </a:r>
          </a:p>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ea typeface="Segoe UI" pitchFamily="34" charset="0"/>
                <a:cs typeface="Segoe UI" pitchFamily="34" charset="0"/>
              </a:rPr>
              <a:t>(Actividad NO Negociable)</a:t>
            </a:r>
          </a:p>
        </p:txBody>
      </p:sp>
      <p:sp>
        <p:nvSpPr>
          <p:cNvPr id="6" name="Rectangle: Rounded Corners 5">
            <a:extLst>
              <a:ext uri="{FF2B5EF4-FFF2-40B4-BE49-F238E27FC236}">
                <a16:creationId xmlns:a16="http://schemas.microsoft.com/office/drawing/2014/main" id="{8841B2EB-9F8C-4640-BFCB-70C94E0A74D1}"/>
              </a:ext>
            </a:extLst>
          </p:cNvPr>
          <p:cNvSpPr/>
          <p:nvPr/>
        </p:nvSpPr>
        <p:spPr bwMode="auto">
          <a:xfrm>
            <a:off x="5016980" y="4394511"/>
            <a:ext cx="3657928" cy="135665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cs typeface="Segoe UI" pitchFamily="34" charset="0"/>
              </a:rPr>
              <a:t>Establecer criterios para dividir una historia de usuario</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(EPIC – FEATURE – USER STORY)</a:t>
            </a:r>
          </a:p>
        </p:txBody>
      </p:sp>
      <p:sp>
        <p:nvSpPr>
          <p:cNvPr id="7" name="Rectangle: Rounded Corners 6">
            <a:extLst>
              <a:ext uri="{FF2B5EF4-FFF2-40B4-BE49-F238E27FC236}">
                <a16:creationId xmlns:a16="http://schemas.microsoft.com/office/drawing/2014/main" id="{39B3A886-20F7-47B9-B0C2-3751C0D2F122}"/>
              </a:ext>
            </a:extLst>
          </p:cNvPr>
          <p:cNvSpPr/>
          <p:nvPr/>
        </p:nvSpPr>
        <p:spPr bwMode="auto">
          <a:xfrm>
            <a:off x="8747877" y="4394511"/>
            <a:ext cx="3443259" cy="135665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cs typeface="Segoe UI" pitchFamily="34" charset="0"/>
              </a:rPr>
              <a:t>Iniciar el proceso de cambio cultural</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(Comunicación Transparente)</a:t>
            </a:r>
          </a:p>
        </p:txBody>
      </p:sp>
      <p:sp>
        <p:nvSpPr>
          <p:cNvPr id="8" name="Rectangle 7">
            <a:extLst>
              <a:ext uri="{FF2B5EF4-FFF2-40B4-BE49-F238E27FC236}">
                <a16:creationId xmlns:a16="http://schemas.microsoft.com/office/drawing/2014/main" id="{5708F415-08DB-42B2-9B03-B3911271A41D}"/>
              </a:ext>
            </a:extLst>
          </p:cNvPr>
          <p:cNvSpPr/>
          <p:nvPr/>
        </p:nvSpPr>
        <p:spPr bwMode="auto">
          <a:xfrm>
            <a:off x="864" y="2887373"/>
            <a:ext cx="1452510" cy="135665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ea typeface="Segoe UI" pitchFamily="34" charset="0"/>
                <a:cs typeface="Segoe UI" pitchFamily="34" charset="0"/>
              </a:rPr>
              <a:t>Fase Estándar</a:t>
            </a:r>
          </a:p>
        </p:txBody>
      </p:sp>
      <p:sp>
        <p:nvSpPr>
          <p:cNvPr id="9" name="Rectangle: Rounded Corners 8">
            <a:extLst>
              <a:ext uri="{FF2B5EF4-FFF2-40B4-BE49-F238E27FC236}">
                <a16:creationId xmlns:a16="http://schemas.microsoft.com/office/drawing/2014/main" id="{06DFC7D2-DC3D-42DE-AEC1-26B52F26848F}"/>
              </a:ext>
            </a:extLst>
          </p:cNvPr>
          <p:cNvSpPr/>
          <p:nvPr/>
        </p:nvSpPr>
        <p:spPr bwMode="auto">
          <a:xfrm>
            <a:off x="1513547" y="2887373"/>
            <a:ext cx="3443259" cy="135665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ea typeface="Segoe UI" pitchFamily="34" charset="0"/>
                <a:cs typeface="Segoe UI" pitchFamily="34" charset="0"/>
              </a:rPr>
              <a:t>Establecer prácticas para el </a:t>
            </a:r>
            <a:r>
              <a:rPr lang="es-MX" sz="1600">
                <a:gradFill>
                  <a:gsLst>
                    <a:gs pos="0">
                      <a:srgbClr val="FFFFFF"/>
                    </a:gs>
                    <a:gs pos="100000">
                      <a:srgbClr val="FFFFFF"/>
                    </a:gs>
                  </a:gsLst>
                  <a:lin ang="5400000" scaled="0"/>
                </a:gradFill>
                <a:latin typeface="Segoe UI"/>
                <a:ea typeface="Segoe UI" pitchFamily="34" charset="0"/>
                <a:cs typeface="Segoe UI" pitchFamily="34" charset="0"/>
              </a:rPr>
              <a:t>Diseño de código </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ea typeface="Segoe UI" pitchFamily="34" charset="0"/>
                <a:cs typeface="Segoe UI" pitchFamily="34" charset="0"/>
              </a:rPr>
              <a:t>Arquitectura de aplicaciones </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ea typeface="Segoe UI" pitchFamily="34" charset="0"/>
                <a:cs typeface="Segoe UI" pitchFamily="34" charset="0"/>
              </a:rPr>
              <a:t>Pruebas Unitarias</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ea typeface="Segoe UI" pitchFamily="34" charset="0"/>
                <a:cs typeface="Segoe UI" pitchFamily="34" charset="0"/>
              </a:rPr>
              <a:t>Integración con Operaciones</a:t>
            </a:r>
            <a:endParaRPr lang="es-MX">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2C8AAF5-3105-40A3-A0AF-E727E0DFAC54}"/>
              </a:ext>
            </a:extLst>
          </p:cNvPr>
          <p:cNvSpPr/>
          <p:nvPr/>
        </p:nvSpPr>
        <p:spPr bwMode="auto">
          <a:xfrm>
            <a:off x="5016981" y="2887373"/>
            <a:ext cx="3657927" cy="135665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cs typeface="Segoe UI" pitchFamily="34" charset="0"/>
              </a:rPr>
              <a:t>Trabajar las historias de usuarios en aspectos de:</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Priorización con el negocio (MVP)</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Criterios de estimación</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Definición de DONE</a:t>
            </a:r>
          </a:p>
        </p:txBody>
      </p:sp>
      <p:sp>
        <p:nvSpPr>
          <p:cNvPr id="11" name="Rectangle: Rounded Corners 10">
            <a:extLst>
              <a:ext uri="{FF2B5EF4-FFF2-40B4-BE49-F238E27FC236}">
                <a16:creationId xmlns:a16="http://schemas.microsoft.com/office/drawing/2014/main" id="{99A13664-1341-408D-8799-0F576F627D04}"/>
              </a:ext>
            </a:extLst>
          </p:cNvPr>
          <p:cNvSpPr/>
          <p:nvPr/>
        </p:nvSpPr>
        <p:spPr bwMode="auto">
          <a:xfrm>
            <a:off x="8747877" y="2887373"/>
            <a:ext cx="3443259" cy="135665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cs typeface="Segoe UI" pitchFamily="34" charset="0"/>
              </a:rPr>
              <a:t>Continuidad del cambio culturar</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Reporte de tareas</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Daily Meetings</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Expectativas del usuario</a:t>
            </a:r>
          </a:p>
        </p:txBody>
      </p:sp>
      <p:sp>
        <p:nvSpPr>
          <p:cNvPr id="12" name="Rectangle 11">
            <a:extLst>
              <a:ext uri="{FF2B5EF4-FFF2-40B4-BE49-F238E27FC236}">
                <a16:creationId xmlns:a16="http://schemas.microsoft.com/office/drawing/2014/main" id="{E3D6883D-133D-48A0-8CCF-B6E1F052395D}"/>
              </a:ext>
            </a:extLst>
          </p:cNvPr>
          <p:cNvSpPr/>
          <p:nvPr/>
        </p:nvSpPr>
        <p:spPr bwMode="auto">
          <a:xfrm>
            <a:off x="864" y="1380237"/>
            <a:ext cx="1452510" cy="135665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ea typeface="Segoe UI" pitchFamily="34" charset="0"/>
                <a:cs typeface="Segoe UI" pitchFamily="34" charset="0"/>
              </a:rPr>
              <a:t>Fase Avanzado</a:t>
            </a:r>
          </a:p>
        </p:txBody>
      </p:sp>
      <p:sp>
        <p:nvSpPr>
          <p:cNvPr id="13" name="Rectangle: Rounded Corners 12">
            <a:extLst>
              <a:ext uri="{FF2B5EF4-FFF2-40B4-BE49-F238E27FC236}">
                <a16:creationId xmlns:a16="http://schemas.microsoft.com/office/drawing/2014/main" id="{0C85BC28-D8FA-4D7C-A9DF-07E9EA964BF7}"/>
              </a:ext>
            </a:extLst>
          </p:cNvPr>
          <p:cNvSpPr/>
          <p:nvPr/>
        </p:nvSpPr>
        <p:spPr bwMode="auto">
          <a:xfrm>
            <a:off x="1513547" y="1380237"/>
            <a:ext cx="3443259" cy="135665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ea typeface="Segoe UI" pitchFamily="34" charset="0"/>
                <a:cs typeface="Segoe UI" pitchFamily="34" charset="0"/>
              </a:rPr>
              <a:t>Establecer políticas de versionamiento, seguridad, calidad de código y liberación de aplicaciones</a:t>
            </a:r>
          </a:p>
        </p:txBody>
      </p:sp>
      <p:sp>
        <p:nvSpPr>
          <p:cNvPr id="14" name="Rectangle: Rounded Corners 13">
            <a:extLst>
              <a:ext uri="{FF2B5EF4-FFF2-40B4-BE49-F238E27FC236}">
                <a16:creationId xmlns:a16="http://schemas.microsoft.com/office/drawing/2014/main" id="{1DD813DC-6211-4A6E-9DE0-1C131AD520A0}"/>
              </a:ext>
            </a:extLst>
          </p:cNvPr>
          <p:cNvSpPr/>
          <p:nvPr/>
        </p:nvSpPr>
        <p:spPr bwMode="auto">
          <a:xfrm>
            <a:off x="5016980" y="1380237"/>
            <a:ext cx="3657928" cy="135665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cs typeface="Segoe UI" pitchFamily="34" charset="0"/>
              </a:rPr>
              <a:t>Administrar la capacidad asignada del equipo</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Recursos que puedan entregar nuevas funcionalidades y atender incidencias/errores</a:t>
            </a:r>
          </a:p>
        </p:txBody>
      </p:sp>
      <p:sp>
        <p:nvSpPr>
          <p:cNvPr id="15" name="Rectangle: Rounded Corners 14">
            <a:extLst>
              <a:ext uri="{FF2B5EF4-FFF2-40B4-BE49-F238E27FC236}">
                <a16:creationId xmlns:a16="http://schemas.microsoft.com/office/drawing/2014/main" id="{66645A9A-D33E-4A2C-A914-F9B0B4423754}"/>
              </a:ext>
            </a:extLst>
          </p:cNvPr>
          <p:cNvSpPr/>
          <p:nvPr/>
        </p:nvSpPr>
        <p:spPr bwMode="auto">
          <a:xfrm>
            <a:off x="8747877" y="1380237"/>
            <a:ext cx="3443259" cy="135665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cs typeface="Segoe UI" pitchFamily="34" charset="0"/>
              </a:rPr>
              <a:t>Continuidad con el proceso de cambio culturar</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Comunicación fluida</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Equipos auto-administrados</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El usuario continúa innovando</a:t>
            </a:r>
          </a:p>
        </p:txBody>
      </p:sp>
      <p:cxnSp>
        <p:nvCxnSpPr>
          <p:cNvPr id="16" name="Straight Connector 15">
            <a:extLst>
              <a:ext uri="{FF2B5EF4-FFF2-40B4-BE49-F238E27FC236}">
                <a16:creationId xmlns:a16="http://schemas.microsoft.com/office/drawing/2014/main" id="{17D00E29-EEB9-461D-A06B-4F1656CEB555}"/>
              </a:ext>
            </a:extLst>
          </p:cNvPr>
          <p:cNvCxnSpPr>
            <a:cxnSpLocks/>
          </p:cNvCxnSpPr>
          <p:nvPr/>
        </p:nvCxnSpPr>
        <p:spPr>
          <a:xfrm flipH="1">
            <a:off x="4981219" y="1110368"/>
            <a:ext cx="1" cy="5324030"/>
          </a:xfrm>
          <a:prstGeom prst="line">
            <a:avLst/>
          </a:prstGeom>
          <a:ln w="76200">
            <a:solidFill>
              <a:srgbClr val="C00000"/>
            </a:solidFill>
            <a:prstDash val="sysDash"/>
            <a:headEnd type="none"/>
            <a:tailEnd type="none"/>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52EAC65-6B0A-459B-84FF-92F115B1E5EC}"/>
              </a:ext>
            </a:extLst>
          </p:cNvPr>
          <p:cNvCxnSpPr>
            <a:cxnSpLocks/>
          </p:cNvCxnSpPr>
          <p:nvPr/>
        </p:nvCxnSpPr>
        <p:spPr>
          <a:xfrm flipH="1">
            <a:off x="8710668" y="1149933"/>
            <a:ext cx="1" cy="5324030"/>
          </a:xfrm>
          <a:prstGeom prst="line">
            <a:avLst/>
          </a:prstGeom>
          <a:ln w="76200">
            <a:solidFill>
              <a:srgbClr val="C00000"/>
            </a:solidFill>
            <a:prstDash val="sysDash"/>
            <a:headEnd type="none"/>
            <a:tailEnd type="non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6C133D88-62DE-4D47-92A5-F0AE8EFA95FD}"/>
              </a:ext>
            </a:extLst>
          </p:cNvPr>
          <p:cNvSpPr txBox="1"/>
          <p:nvPr/>
        </p:nvSpPr>
        <p:spPr>
          <a:xfrm>
            <a:off x="1453376" y="5812616"/>
            <a:ext cx="3490635" cy="544688"/>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s-MX" b="1">
                <a:solidFill>
                  <a:srgbClr val="3C3C3C"/>
                </a:solidFill>
                <a:latin typeface="Segoe UI"/>
              </a:rPr>
              <a:t>Prácticas de desarrollo</a:t>
            </a:r>
          </a:p>
        </p:txBody>
      </p:sp>
      <p:sp>
        <p:nvSpPr>
          <p:cNvPr id="21" name="TextBox 20">
            <a:extLst>
              <a:ext uri="{FF2B5EF4-FFF2-40B4-BE49-F238E27FC236}">
                <a16:creationId xmlns:a16="http://schemas.microsoft.com/office/drawing/2014/main" id="{F4D116CF-23C7-4E1F-BD84-C34EB48C81D7}"/>
              </a:ext>
            </a:extLst>
          </p:cNvPr>
          <p:cNvSpPr txBox="1"/>
          <p:nvPr/>
        </p:nvSpPr>
        <p:spPr>
          <a:xfrm>
            <a:off x="5146869" y="5812614"/>
            <a:ext cx="3490635" cy="803824"/>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s-MX" b="1">
                <a:solidFill>
                  <a:srgbClr val="3C3C3C"/>
                </a:solidFill>
                <a:latin typeface="Segoe UI"/>
              </a:rPr>
              <a:t>Prácticas de planeación y gestión de recursos</a:t>
            </a:r>
          </a:p>
        </p:txBody>
      </p:sp>
      <p:sp>
        <p:nvSpPr>
          <p:cNvPr id="22" name="TextBox 21">
            <a:extLst>
              <a:ext uri="{FF2B5EF4-FFF2-40B4-BE49-F238E27FC236}">
                <a16:creationId xmlns:a16="http://schemas.microsoft.com/office/drawing/2014/main" id="{389A6EDD-5667-424E-90C7-2DB105AF94E1}"/>
              </a:ext>
            </a:extLst>
          </p:cNvPr>
          <p:cNvSpPr txBox="1"/>
          <p:nvPr/>
        </p:nvSpPr>
        <p:spPr>
          <a:xfrm>
            <a:off x="8700501" y="5830489"/>
            <a:ext cx="3490635" cy="544688"/>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s-MX" b="1">
                <a:solidFill>
                  <a:srgbClr val="3C3C3C"/>
                </a:solidFill>
                <a:latin typeface="Segoe UI"/>
              </a:rPr>
              <a:t>Administración del cambio</a:t>
            </a:r>
          </a:p>
        </p:txBody>
      </p:sp>
    </p:spTree>
    <p:extLst>
      <p:ext uri="{BB962C8B-B14F-4D97-AF65-F5344CB8AC3E}">
        <p14:creationId xmlns:p14="http://schemas.microsoft.com/office/powerpoint/2010/main" val="2347017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ppt_x"/>
                                          </p:val>
                                        </p:tav>
                                        <p:tav tm="100000">
                                          <p:val>
                                            <p:strVal val="#ppt_x"/>
                                          </p:val>
                                        </p:tav>
                                      </p:tavLst>
                                    </p:anim>
                                    <p:anim calcmode="lin" valueType="num">
                                      <p:cBhvr additive="base">
                                        <p:cTn id="39" dur="500" fill="hold"/>
                                        <p:tgtEl>
                                          <p:spTgt spid="6"/>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000"/>
                                        <p:tgtEl>
                                          <p:spTgt spid="9"/>
                                        </p:tgtEl>
                                      </p:cBhvr>
                                    </p:animEffect>
                                    <p:anim calcmode="lin" valueType="num">
                                      <p:cBhvr>
                                        <p:cTn id="49" dur="1000" fill="hold"/>
                                        <p:tgtEl>
                                          <p:spTgt spid="9"/>
                                        </p:tgtEl>
                                        <p:attrNameLst>
                                          <p:attrName>ppt_x</p:attrName>
                                        </p:attrNameLst>
                                      </p:cBhvr>
                                      <p:tavLst>
                                        <p:tav tm="0">
                                          <p:val>
                                            <p:strVal val="#ppt_x"/>
                                          </p:val>
                                        </p:tav>
                                        <p:tav tm="100000">
                                          <p:val>
                                            <p:strVal val="#ppt_x"/>
                                          </p:val>
                                        </p:tav>
                                      </p:tavLst>
                                    </p:anim>
                                    <p:anim calcmode="lin" valueType="num">
                                      <p:cBhvr>
                                        <p:cTn id="50" dur="1000" fill="hold"/>
                                        <p:tgtEl>
                                          <p:spTgt spid="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1000"/>
                                        <p:tgtEl>
                                          <p:spTgt spid="10"/>
                                        </p:tgtEl>
                                      </p:cBhvr>
                                    </p:animEffect>
                                    <p:anim calcmode="lin" valueType="num">
                                      <p:cBhvr>
                                        <p:cTn id="54" dur="1000" fill="hold"/>
                                        <p:tgtEl>
                                          <p:spTgt spid="10"/>
                                        </p:tgtEl>
                                        <p:attrNameLst>
                                          <p:attrName>ppt_x</p:attrName>
                                        </p:attrNameLst>
                                      </p:cBhvr>
                                      <p:tavLst>
                                        <p:tav tm="0">
                                          <p:val>
                                            <p:strVal val="#ppt_x"/>
                                          </p:val>
                                        </p:tav>
                                        <p:tav tm="100000">
                                          <p:val>
                                            <p:strVal val="#ppt_x"/>
                                          </p:val>
                                        </p:tav>
                                      </p:tavLst>
                                    </p:anim>
                                    <p:anim calcmode="lin" valueType="num">
                                      <p:cBhvr>
                                        <p:cTn id="55" dur="1000" fill="hold"/>
                                        <p:tgtEl>
                                          <p:spTgt spid="1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1000"/>
                                        <p:tgtEl>
                                          <p:spTgt spid="11"/>
                                        </p:tgtEl>
                                      </p:cBhvr>
                                    </p:animEffect>
                                    <p:anim calcmode="lin" valueType="num">
                                      <p:cBhvr>
                                        <p:cTn id="59" dur="1000" fill="hold"/>
                                        <p:tgtEl>
                                          <p:spTgt spid="11"/>
                                        </p:tgtEl>
                                        <p:attrNameLst>
                                          <p:attrName>ppt_x</p:attrName>
                                        </p:attrNameLst>
                                      </p:cBhvr>
                                      <p:tavLst>
                                        <p:tav tm="0">
                                          <p:val>
                                            <p:strVal val="#ppt_x"/>
                                          </p:val>
                                        </p:tav>
                                        <p:tav tm="100000">
                                          <p:val>
                                            <p:strVal val="#ppt_x"/>
                                          </p:val>
                                        </p:tav>
                                      </p:tavLst>
                                    </p:anim>
                                    <p:anim calcmode="lin" valueType="num">
                                      <p:cBhvr>
                                        <p:cTn id="6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00"/>
                                        <p:tgtEl>
                                          <p:spTgt spid="13"/>
                                        </p:tgtEl>
                                      </p:cBhvr>
                                    </p:animEffect>
                                    <p:anim calcmode="lin" valueType="num">
                                      <p:cBhvr>
                                        <p:cTn id="66" dur="1000" fill="hold"/>
                                        <p:tgtEl>
                                          <p:spTgt spid="13"/>
                                        </p:tgtEl>
                                        <p:attrNameLst>
                                          <p:attrName>ppt_x</p:attrName>
                                        </p:attrNameLst>
                                      </p:cBhvr>
                                      <p:tavLst>
                                        <p:tav tm="0">
                                          <p:val>
                                            <p:strVal val="#ppt_x"/>
                                          </p:val>
                                        </p:tav>
                                        <p:tav tm="100000">
                                          <p:val>
                                            <p:strVal val="#ppt_x"/>
                                          </p:val>
                                        </p:tav>
                                      </p:tavLst>
                                    </p:anim>
                                    <p:anim calcmode="lin" valueType="num">
                                      <p:cBhvr>
                                        <p:cTn id="67" dur="1000" fill="hold"/>
                                        <p:tgtEl>
                                          <p:spTgt spid="13"/>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1000"/>
                                        <p:tgtEl>
                                          <p:spTgt spid="14"/>
                                        </p:tgtEl>
                                      </p:cBhvr>
                                    </p:animEffect>
                                    <p:anim calcmode="lin" valueType="num">
                                      <p:cBhvr>
                                        <p:cTn id="71" dur="1000" fill="hold"/>
                                        <p:tgtEl>
                                          <p:spTgt spid="14"/>
                                        </p:tgtEl>
                                        <p:attrNameLst>
                                          <p:attrName>ppt_x</p:attrName>
                                        </p:attrNameLst>
                                      </p:cBhvr>
                                      <p:tavLst>
                                        <p:tav tm="0">
                                          <p:val>
                                            <p:strVal val="#ppt_x"/>
                                          </p:val>
                                        </p:tav>
                                        <p:tav tm="100000">
                                          <p:val>
                                            <p:strVal val="#ppt_x"/>
                                          </p:val>
                                        </p:tav>
                                      </p:tavLst>
                                    </p:anim>
                                    <p:anim calcmode="lin" valueType="num">
                                      <p:cBhvr>
                                        <p:cTn id="72" dur="1000" fill="hold"/>
                                        <p:tgtEl>
                                          <p:spTgt spid="14"/>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1000"/>
                                        <p:tgtEl>
                                          <p:spTgt spid="15"/>
                                        </p:tgtEl>
                                      </p:cBhvr>
                                    </p:animEffect>
                                    <p:anim calcmode="lin" valueType="num">
                                      <p:cBhvr>
                                        <p:cTn id="76" dur="1000" fill="hold"/>
                                        <p:tgtEl>
                                          <p:spTgt spid="15"/>
                                        </p:tgtEl>
                                        <p:attrNameLst>
                                          <p:attrName>ppt_x</p:attrName>
                                        </p:attrNameLst>
                                      </p:cBhvr>
                                      <p:tavLst>
                                        <p:tav tm="0">
                                          <p:val>
                                            <p:strVal val="#ppt_x"/>
                                          </p:val>
                                        </p:tav>
                                        <p:tav tm="100000">
                                          <p:val>
                                            <p:strVal val="#ppt_x"/>
                                          </p:val>
                                        </p:tav>
                                      </p:tavLst>
                                    </p:anim>
                                    <p:anim calcmode="lin" valueType="num">
                                      <p:cBhvr>
                                        <p:cTn id="7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3" grpId="0" animBg="1"/>
      <p:bldP spid="14" grpId="0" animBg="1"/>
      <p:bldP spid="15" grpId="0" animBg="1"/>
      <p:bldP spid="20" grpId="0"/>
      <p:bldP spid="21"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s-ES"/>
              <a:t>/Alerta de documentos</a:t>
            </a:r>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509609"/>
            <a:ext cx="3929922" cy="307777"/>
          </a:xfrm>
          <a:prstGeom prst="rect">
            <a:avLst/>
          </a:prstGeom>
          <a:noFill/>
        </p:spPr>
        <p:txBody>
          <a:bodyPr wrap="none" lIns="0" tIns="0" rIns="0" bIns="0" rtlCol="0" anchor="t">
            <a:spAutoFit/>
          </a:bodyPr>
          <a:lstStyle/>
          <a:p>
            <a:pPr algn="l"/>
            <a:r>
              <a:rPr lang="es-ES" sz="2000">
                <a:solidFill>
                  <a:srgbClr val="00188F"/>
                </a:solidFill>
                <a:latin typeface="+mj-lt"/>
              </a:rPr>
              <a:t>https://aka.ms/AzureDevOpsDocs</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304102" cy="923330"/>
          </a:xfrm>
        </p:spPr>
        <p:txBody>
          <a:bodyPr>
            <a:normAutofit fontScale="92500" lnSpcReduction="20000"/>
          </a:bodyPr>
          <a:lstStyle/>
          <a:p>
            <a:pPr marL="0" indent="0">
              <a:buNone/>
            </a:pPr>
            <a:r>
              <a:rPr lang="es-ES"/>
              <a:t>La documentación de Azure DevOps cuenta con inicios rápidos y todo el material de referencia que usted podría necesitar</a:t>
            </a:r>
          </a:p>
        </p:txBody>
      </p:sp>
      <p:pic>
        <p:nvPicPr>
          <p:cNvPr id="4" name="Picture 3">
            <a:extLst>
              <a:ext uri="{FF2B5EF4-FFF2-40B4-BE49-F238E27FC236}">
                <a16:creationId xmlns:a16="http://schemas.microsoft.com/office/drawing/2014/main" id="{60824B64-B767-47D1-99A8-53AEF7C11442}"/>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5038283" y="1162628"/>
            <a:ext cx="7153717" cy="4532743"/>
          </a:xfrm>
          <a:prstGeom prst="rect">
            <a:avLst/>
          </a:prstGeom>
          <a:ln>
            <a:solidFill>
              <a:schemeClr val="accent5">
                <a:lumMod val="60000"/>
                <a:lumOff val="40000"/>
              </a:schemeClr>
            </a:solidFill>
          </a:ln>
        </p:spPr>
      </p:pic>
      <p:sp>
        <p:nvSpPr>
          <p:cNvPr id="9" name="signal_3" title="Icon of a communication tower with signal lines">
            <a:extLst>
              <a:ext uri="{FF2B5EF4-FFF2-40B4-BE49-F238E27FC236}">
                <a16:creationId xmlns:a16="http://schemas.microsoft.com/office/drawing/2014/main" id="{FE636058-78DB-4286-BA81-DCB3BACB12F1}"/>
              </a:ext>
            </a:extLst>
          </p:cNvPr>
          <p:cNvSpPr>
            <a:spLocks noChangeAspect="1" noEditPoints="1"/>
          </p:cNvSpPr>
          <p:nvPr/>
        </p:nvSpPr>
        <p:spPr bwMode="auto">
          <a:xfrm>
            <a:off x="11602720" y="32901"/>
            <a:ext cx="532764" cy="730733"/>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73874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s-ES"/>
              <a:t>/Alerta de documentos</a:t>
            </a:r>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509609"/>
            <a:ext cx="4511620" cy="307777"/>
          </a:xfrm>
          <a:prstGeom prst="rect">
            <a:avLst/>
          </a:prstGeom>
          <a:noFill/>
        </p:spPr>
        <p:txBody>
          <a:bodyPr wrap="none" lIns="0" tIns="0" rIns="0" bIns="0" rtlCol="0" anchor="t">
            <a:spAutoFit/>
          </a:bodyPr>
          <a:lstStyle/>
          <a:p>
            <a:pPr algn="l"/>
            <a:r>
              <a:rPr lang="es-ES" sz="2000">
                <a:solidFill>
                  <a:srgbClr val="00188F"/>
                </a:solidFill>
                <a:latin typeface="+mj-lt"/>
              </a:rPr>
              <a:t>https://aka.ms/DevOpsResourceCenter</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304102" cy="923330"/>
          </a:xfrm>
        </p:spPr>
        <p:txBody>
          <a:bodyPr/>
          <a:lstStyle/>
          <a:p>
            <a:pPr marL="0" indent="0">
              <a:buNone/>
            </a:pPr>
            <a:r>
              <a:rPr lang="es-ES"/>
              <a:t>El Centro de recursos de DevOps es un excelente punto de partida para todo lo relacionado con DevOps en Microsoft</a:t>
            </a:r>
          </a:p>
        </p:txBody>
      </p:sp>
      <p:pic>
        <p:nvPicPr>
          <p:cNvPr id="4" name="Picture 3">
            <a:extLst>
              <a:ext uri="{FF2B5EF4-FFF2-40B4-BE49-F238E27FC236}">
                <a16:creationId xmlns:a16="http://schemas.microsoft.com/office/drawing/2014/main" id="{60824B64-B767-47D1-99A8-53AEF7C11442}"/>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5038283" y="1162628"/>
            <a:ext cx="7153717" cy="4532743"/>
          </a:xfrm>
          <a:prstGeom prst="rect">
            <a:avLst/>
          </a:prstGeom>
          <a:ln>
            <a:solidFill>
              <a:schemeClr val="accent5">
                <a:lumMod val="60000"/>
                <a:lumOff val="40000"/>
              </a:schemeClr>
            </a:solidFill>
          </a:ln>
        </p:spPr>
      </p:pic>
      <p:sp>
        <p:nvSpPr>
          <p:cNvPr id="9" name="signal_3" title="Icon of a communication tower with signal lines">
            <a:extLst>
              <a:ext uri="{FF2B5EF4-FFF2-40B4-BE49-F238E27FC236}">
                <a16:creationId xmlns:a16="http://schemas.microsoft.com/office/drawing/2014/main" id="{FE636058-78DB-4286-BA81-DCB3BACB12F1}"/>
              </a:ext>
            </a:extLst>
          </p:cNvPr>
          <p:cNvSpPr>
            <a:spLocks noChangeAspect="1" noEditPoints="1"/>
          </p:cNvSpPr>
          <p:nvPr/>
        </p:nvSpPr>
        <p:spPr bwMode="auto">
          <a:xfrm>
            <a:off x="11602720" y="32901"/>
            <a:ext cx="532764" cy="730733"/>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69277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8ED25-14FF-45A5-87CA-E224CFFC8B81}"/>
              </a:ext>
            </a:extLst>
          </p:cNvPr>
          <p:cNvSpPr>
            <a:spLocks noGrp="1"/>
          </p:cNvSpPr>
          <p:nvPr>
            <p:ph type="title"/>
          </p:nvPr>
        </p:nvSpPr>
        <p:spPr/>
        <p:txBody>
          <a:bodyPr>
            <a:normAutofit fontScale="90000"/>
          </a:bodyPr>
          <a:lstStyle/>
          <a:p>
            <a:r>
              <a:rPr lang="es-AR" dirty="0"/>
              <a:t>Demo</a:t>
            </a:r>
            <a:br>
              <a:rPr lang="es-AR" dirty="0"/>
            </a:br>
            <a:br>
              <a:rPr lang="es-AR" dirty="0"/>
            </a:br>
            <a:r>
              <a:rPr lang="en-US" dirty="0">
                <a:hlinkClick r:id="rId2">
                  <a:extLst>
                    <a:ext uri="{A12FA001-AC4F-418D-AE19-62706E023703}">
                      <ahyp:hlinkClr xmlns:ahyp="http://schemas.microsoft.com/office/drawing/2018/hyperlinkcolor" val="tx"/>
                    </a:ext>
                  </a:extLst>
                </a:hlinkClick>
              </a:rPr>
              <a:t>https://github.com/pablodiloreto/demo-azuredevops-deployfastsafe</a:t>
            </a:r>
            <a:endParaRPr lang="en-US" dirty="0"/>
          </a:p>
        </p:txBody>
      </p:sp>
      <p:sp>
        <p:nvSpPr>
          <p:cNvPr id="3" name="Text Placeholder 2">
            <a:extLst>
              <a:ext uri="{FF2B5EF4-FFF2-40B4-BE49-F238E27FC236}">
                <a16:creationId xmlns:a16="http://schemas.microsoft.com/office/drawing/2014/main" id="{3E3517D3-B831-4D27-AAF4-78669C8C6F20}"/>
              </a:ext>
            </a:extLst>
          </p:cNvPr>
          <p:cNvSpPr>
            <a:spLocks noGrp="1"/>
          </p:cNvSpPr>
          <p:nvPr>
            <p:ph type="body" sz="quarter" idx="16"/>
          </p:nvPr>
        </p:nvSpPr>
        <p:spPr/>
        <p:txBody>
          <a:bodyPr/>
          <a:lstStyle/>
          <a:p>
            <a:pPr marL="0" indent="0">
              <a:buNone/>
            </a:pPr>
            <a:r>
              <a:rPr lang="es-AR" dirty="0"/>
              <a:t>Pablo Ariel Di Loreto</a:t>
            </a:r>
          </a:p>
          <a:p>
            <a:pPr marL="0" indent="0">
              <a:buNone/>
            </a:pPr>
            <a:r>
              <a:rPr lang="es-AR" dirty="0"/>
              <a:t>Service Delivery Manager | Algeiba Dev</a:t>
            </a:r>
            <a:endParaRPr lang="en-US" dirty="0"/>
          </a:p>
        </p:txBody>
      </p:sp>
      <p:pic>
        <p:nvPicPr>
          <p:cNvPr id="4" name="Picture 3" descr="A close up of a logo&#10;&#10;Description automatically generated">
            <a:extLst>
              <a:ext uri="{FF2B5EF4-FFF2-40B4-BE49-F238E27FC236}">
                <a16:creationId xmlns:a16="http://schemas.microsoft.com/office/drawing/2014/main" id="{AB192F1E-2050-4DD4-A269-B0D7993E9F01}"/>
              </a:ext>
            </a:extLst>
          </p:cNvPr>
          <p:cNvPicPr>
            <a:picLocks noChangeAspect="1"/>
          </p:cNvPicPr>
          <p:nvPr/>
        </p:nvPicPr>
        <p:blipFill rotWithShape="1">
          <a:blip r:embed="rId3">
            <a:extLst>
              <a:ext uri="{28A0092B-C50C-407E-A947-70E740481C1C}">
                <a14:useLocalDpi xmlns:a14="http://schemas.microsoft.com/office/drawing/2010/main" val="0"/>
              </a:ext>
            </a:extLst>
          </a:blip>
          <a:srcRect t="30476" b="41632"/>
          <a:stretch/>
        </p:blipFill>
        <p:spPr>
          <a:xfrm>
            <a:off x="10552922" y="6400800"/>
            <a:ext cx="1567156" cy="309134"/>
          </a:xfrm>
          <a:prstGeom prst="rect">
            <a:avLst/>
          </a:prstGeom>
        </p:spPr>
      </p:pic>
    </p:spTree>
    <p:extLst>
      <p:ext uri="{BB962C8B-B14F-4D97-AF65-F5344CB8AC3E}">
        <p14:creationId xmlns:p14="http://schemas.microsoft.com/office/powerpoint/2010/main" val="15837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22A58D2-7388-4B1E-BE61-03AFA280FAEC}"/>
              </a:ext>
            </a:extLst>
          </p:cNvPr>
          <p:cNvSpPr>
            <a:spLocks noGrp="1"/>
          </p:cNvSpPr>
          <p:nvPr>
            <p:ph type="title"/>
          </p:nvPr>
        </p:nvSpPr>
        <p:spPr>
          <a:xfrm>
            <a:off x="381866" y="1051561"/>
            <a:ext cx="11081822" cy="2067024"/>
          </a:xfrm>
        </p:spPr>
        <p:txBody>
          <a:bodyPr>
            <a:noAutofit/>
          </a:bodyPr>
          <a:lstStyle/>
          <a:p>
            <a:br>
              <a:rPr lang="es-ES" sz="6400" dirty="0">
                <a:solidFill>
                  <a:schemeClr val="accent5"/>
                </a:solidFill>
              </a:rPr>
            </a:br>
            <a:br>
              <a:rPr lang="es-ES" sz="6400" dirty="0">
                <a:solidFill>
                  <a:schemeClr val="accent5"/>
                </a:solidFill>
              </a:rPr>
            </a:br>
            <a:br>
              <a:rPr lang="es-ES" sz="6400" dirty="0"/>
            </a:br>
            <a:r>
              <a:rPr lang="es-ES" sz="6400" dirty="0"/>
              <a:t>¡Muchas Gracias!</a:t>
            </a:r>
          </a:p>
        </p:txBody>
      </p:sp>
      <p:sp>
        <p:nvSpPr>
          <p:cNvPr id="5" name="Text Placeholder 10">
            <a:extLst>
              <a:ext uri="{FF2B5EF4-FFF2-40B4-BE49-F238E27FC236}">
                <a16:creationId xmlns:a16="http://schemas.microsoft.com/office/drawing/2014/main" id="{84483FC8-5248-457B-A925-23038B08A5C1}"/>
              </a:ext>
            </a:extLst>
          </p:cNvPr>
          <p:cNvSpPr>
            <a:spLocks noGrp="1"/>
          </p:cNvSpPr>
          <p:nvPr>
            <p:ph type="body" sz="quarter" idx="16"/>
          </p:nvPr>
        </p:nvSpPr>
        <p:spPr>
          <a:xfrm>
            <a:off x="403210" y="3739416"/>
            <a:ext cx="9609045" cy="2970518"/>
          </a:xfrm>
        </p:spPr>
        <p:txBody>
          <a:bodyPr>
            <a:normAutofit/>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marL="0" lvl="0" indent="0">
              <a:buNone/>
            </a:pPr>
            <a:r>
              <a:rPr lang="es-ES" sz="3500" b="1" dirty="0">
                <a:solidFill>
                  <a:schemeClr val="bg1"/>
                </a:solidFill>
              </a:rPr>
              <a:t>Pablo Ariel Di Loreto</a:t>
            </a:r>
          </a:p>
          <a:p>
            <a:pPr marL="0" lvl="0" indent="0">
              <a:buNone/>
            </a:pPr>
            <a:r>
              <a:rPr lang="es-ES" sz="2745" dirty="0">
                <a:solidFill>
                  <a:schemeClr val="bg1"/>
                </a:solidFill>
              </a:rPr>
              <a:t>Service </a:t>
            </a:r>
            <a:r>
              <a:rPr lang="es-ES" sz="2745" dirty="0" err="1">
                <a:solidFill>
                  <a:schemeClr val="bg1"/>
                </a:solidFill>
              </a:rPr>
              <a:t>Delivery</a:t>
            </a:r>
            <a:r>
              <a:rPr lang="es-ES" sz="2745" dirty="0">
                <a:solidFill>
                  <a:schemeClr val="bg1"/>
                </a:solidFill>
              </a:rPr>
              <a:t> Manager | Algeiba Dev</a:t>
            </a:r>
          </a:p>
          <a:p>
            <a:pPr marL="0" lvl="0" indent="0">
              <a:buNone/>
            </a:pPr>
            <a:endParaRPr lang="es-ES" sz="2745" dirty="0">
              <a:solidFill>
                <a:schemeClr val="bg1"/>
              </a:solidFill>
            </a:endParaRPr>
          </a:p>
          <a:p>
            <a:pPr marL="0" lvl="0" indent="0">
              <a:buNone/>
            </a:pPr>
            <a:r>
              <a:rPr lang="es-ES" sz="2400" dirty="0">
                <a:solidFill>
                  <a:schemeClr val="bg1"/>
                </a:solidFill>
              </a:rPr>
              <a:t>Email: pdiloreto@algeiba.com</a:t>
            </a:r>
          </a:p>
          <a:p>
            <a:pPr marL="0" lvl="0" indent="0">
              <a:buNone/>
            </a:pPr>
            <a:r>
              <a:rPr lang="es-ES" sz="2400" dirty="0">
                <a:solidFill>
                  <a:schemeClr val="bg1"/>
                </a:solidFill>
              </a:rPr>
              <a:t>Social: @</a:t>
            </a:r>
            <a:r>
              <a:rPr lang="es-ES" sz="2400" dirty="0" err="1">
                <a:solidFill>
                  <a:schemeClr val="bg1"/>
                </a:solidFill>
              </a:rPr>
              <a:t>PabloDiLoreto</a:t>
            </a:r>
            <a:endParaRPr lang="es-ES" sz="2400" dirty="0">
              <a:solidFill>
                <a:schemeClr val="bg1"/>
              </a:solidFill>
            </a:endParaRPr>
          </a:p>
          <a:p>
            <a:pPr marL="0" lvl="0" indent="0">
              <a:buNone/>
            </a:pPr>
            <a:r>
              <a:rPr lang="es-ES" sz="2400" dirty="0">
                <a:solidFill>
                  <a:schemeClr val="bg1"/>
                </a:solidFill>
              </a:rPr>
              <a:t>Web: algeiba.com</a:t>
            </a:r>
          </a:p>
        </p:txBody>
      </p:sp>
      <p:pic>
        <p:nvPicPr>
          <p:cNvPr id="6" name="Picture 5" descr="A close up of a logo&#10;&#10;Description automatically generated">
            <a:extLst>
              <a:ext uri="{FF2B5EF4-FFF2-40B4-BE49-F238E27FC236}">
                <a16:creationId xmlns:a16="http://schemas.microsoft.com/office/drawing/2014/main" id="{9CD4D24E-16FC-4017-BDA1-CB01D8A50F42}"/>
              </a:ext>
            </a:extLst>
          </p:cNvPr>
          <p:cNvPicPr>
            <a:picLocks noChangeAspect="1"/>
          </p:cNvPicPr>
          <p:nvPr/>
        </p:nvPicPr>
        <p:blipFill rotWithShape="1">
          <a:blip r:embed="rId2">
            <a:extLst>
              <a:ext uri="{28A0092B-C50C-407E-A947-70E740481C1C}">
                <a14:useLocalDpi xmlns:a14="http://schemas.microsoft.com/office/drawing/2010/main" val="0"/>
              </a:ext>
            </a:extLst>
          </a:blip>
          <a:srcRect t="30476" b="41632"/>
          <a:stretch/>
        </p:blipFill>
        <p:spPr>
          <a:xfrm>
            <a:off x="10552922" y="6400800"/>
            <a:ext cx="1567156" cy="309134"/>
          </a:xfrm>
          <a:prstGeom prst="rect">
            <a:avLst/>
          </a:prstGeom>
        </p:spPr>
      </p:pic>
    </p:spTree>
    <p:extLst>
      <p:ext uri="{BB962C8B-B14F-4D97-AF65-F5344CB8AC3E}">
        <p14:creationId xmlns:p14="http://schemas.microsoft.com/office/powerpoint/2010/main" val="174708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Formula 1 Pit Stops 1950 &amp; Today">
            <a:hlinkClick r:id="" action="ppaction://media"/>
            <a:extLst>
              <a:ext uri="{FF2B5EF4-FFF2-40B4-BE49-F238E27FC236}">
                <a16:creationId xmlns:a16="http://schemas.microsoft.com/office/drawing/2014/main" id="{654892DB-0639-4006-8A99-887DA5A3CE28}"/>
              </a:ext>
            </a:extLst>
          </p:cNvPr>
          <p:cNvPicPr>
            <a:picLocks noRot="1" noChangeAspect="1"/>
          </p:cNvPicPr>
          <p:nvPr>
            <a:videoFile r:link="rId1"/>
          </p:nvPr>
        </p:nvPicPr>
        <p:blipFill>
          <a:blip r:embed="rId3"/>
          <a:stretch>
            <a:fillRect/>
          </a:stretch>
        </p:blipFill>
        <p:spPr>
          <a:xfrm>
            <a:off x="2467475" y="0"/>
            <a:ext cx="9147009" cy="6855275"/>
          </a:xfrm>
          <a:prstGeom prst="rect">
            <a:avLst/>
          </a:prstGeom>
        </p:spPr>
      </p:pic>
    </p:spTree>
    <p:extLst>
      <p:ext uri="{BB962C8B-B14F-4D97-AF65-F5344CB8AC3E}">
        <p14:creationId xmlns:p14="http://schemas.microsoft.com/office/powerpoint/2010/main" val="56037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4C4F-B4A6-644E-89EA-0AA7FDEE50A7}"/>
              </a:ext>
            </a:extLst>
          </p:cNvPr>
          <p:cNvSpPr>
            <a:spLocks noGrp="1"/>
          </p:cNvSpPr>
          <p:nvPr>
            <p:ph type="title"/>
          </p:nvPr>
        </p:nvSpPr>
        <p:spPr/>
        <p:txBody>
          <a:bodyPr/>
          <a:lstStyle/>
          <a:p>
            <a:r>
              <a:rPr lang="es-ES"/>
              <a:t>¿En qué consiste DevOps?</a:t>
            </a:r>
          </a:p>
        </p:txBody>
      </p:sp>
      <p:pic>
        <p:nvPicPr>
          <p:cNvPr id="4" name="Picture 3">
            <a:extLst>
              <a:ext uri="{FF2B5EF4-FFF2-40B4-BE49-F238E27FC236}">
                <a16:creationId xmlns:a16="http://schemas.microsoft.com/office/drawing/2014/main" id="{9AA42D79-9630-CD4F-8872-ABFBB1CCC21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87449" y="1175877"/>
            <a:ext cx="5605460" cy="5605460"/>
          </a:xfrm>
          <a:prstGeom prst="rect">
            <a:avLst/>
          </a:prstGeom>
        </p:spPr>
      </p:pic>
      <p:grpSp>
        <p:nvGrpSpPr>
          <p:cNvPr id="5" name="Group 4">
            <a:extLst>
              <a:ext uri="{FF2B5EF4-FFF2-40B4-BE49-F238E27FC236}">
                <a16:creationId xmlns:a16="http://schemas.microsoft.com/office/drawing/2014/main" id="{AA6E264A-C656-1842-8B9B-4931D36218AD}"/>
              </a:ext>
            </a:extLst>
          </p:cNvPr>
          <p:cNvGrpSpPr/>
          <p:nvPr/>
        </p:nvGrpSpPr>
        <p:grpSpPr>
          <a:xfrm>
            <a:off x="2214304" y="4018539"/>
            <a:ext cx="2035880" cy="882306"/>
            <a:chOff x="2259794" y="4146834"/>
            <a:chExt cx="2036457" cy="882557"/>
          </a:xfrm>
          <a:solidFill>
            <a:schemeClr val="tx1">
              <a:lumMod val="75000"/>
              <a:lumOff val="25000"/>
            </a:schemeClr>
          </a:solidFill>
        </p:grpSpPr>
        <p:sp>
          <p:nvSpPr>
            <p:cNvPr id="6" name="Right Triangle 5">
              <a:extLst>
                <a:ext uri="{FF2B5EF4-FFF2-40B4-BE49-F238E27FC236}">
                  <a16:creationId xmlns:a16="http://schemas.microsoft.com/office/drawing/2014/main" id="{BCC0514E-C719-1844-885F-67620C472BBA}"/>
                </a:ext>
              </a:extLst>
            </p:cNvPr>
            <p:cNvSpPr/>
            <p:nvPr/>
          </p:nvSpPr>
          <p:spPr bwMode="auto">
            <a:xfrm rot="19782022" flipH="1" flipV="1">
              <a:off x="3710362" y="4556204"/>
              <a:ext cx="361133" cy="473187"/>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6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ounded Rectangle 6">
              <a:extLst>
                <a:ext uri="{FF2B5EF4-FFF2-40B4-BE49-F238E27FC236}">
                  <a16:creationId xmlns:a16="http://schemas.microsoft.com/office/drawing/2014/main" id="{7B440DE6-A817-8248-BE81-8D803AB4B66E}"/>
                </a:ext>
              </a:extLst>
            </p:cNvPr>
            <p:cNvSpPr/>
            <p:nvPr/>
          </p:nvSpPr>
          <p:spPr>
            <a:xfrm>
              <a:off x="2259794" y="4146834"/>
              <a:ext cx="2036457" cy="55359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s-ES" sz="1200" b="1" i="1">
                  <a:solidFill>
                    <a:srgbClr val="FBFBFB"/>
                  </a:solidFill>
                  <a:latin typeface="Bodoni MT"/>
                  <a:cs typeface="Bodoni Std Bold Italic"/>
                </a:rPr>
                <a:t>Consiste en desarrollo y</a:t>
              </a:r>
              <a:br>
                <a:rPr lang="es-ES" sz="1200" b="1" i="1">
                  <a:solidFill>
                    <a:srgbClr val="FBFBFB"/>
                  </a:solidFill>
                  <a:latin typeface="Bodoni MT"/>
                  <a:cs typeface="Bodoni Std Bold Italic"/>
                </a:rPr>
              </a:br>
              <a:r>
                <a:rPr lang="es-ES" sz="1200" b="1" i="1">
                  <a:solidFill>
                    <a:srgbClr val="FBFBFB"/>
                  </a:solidFill>
                  <a:latin typeface="Bodoni MT"/>
                  <a:cs typeface="Bodoni Std Bold Italic"/>
                </a:rPr>
                <a:t>colaboración en las operaciones</a:t>
              </a:r>
            </a:p>
          </p:txBody>
        </p:sp>
      </p:grpSp>
      <p:sp>
        <p:nvSpPr>
          <p:cNvPr id="8" name="Right Triangle 7">
            <a:extLst>
              <a:ext uri="{FF2B5EF4-FFF2-40B4-BE49-F238E27FC236}">
                <a16:creationId xmlns:a16="http://schemas.microsoft.com/office/drawing/2014/main" id="{8AB14E6D-EC49-854B-BDC3-A3DB546D9A7D}"/>
              </a:ext>
            </a:extLst>
          </p:cNvPr>
          <p:cNvSpPr/>
          <p:nvPr/>
        </p:nvSpPr>
        <p:spPr bwMode="auto">
          <a:xfrm flipH="1" flipV="1">
            <a:off x="5804019" y="1850790"/>
            <a:ext cx="186322" cy="253391"/>
          </a:xfrm>
          <a:prstGeom prst="rtTriangle">
            <a:avLst/>
          </a:prstGeom>
          <a:solidFill>
            <a:schemeClr val="tx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ounded Rectangle 8">
            <a:extLst>
              <a:ext uri="{FF2B5EF4-FFF2-40B4-BE49-F238E27FC236}">
                <a16:creationId xmlns:a16="http://schemas.microsoft.com/office/drawing/2014/main" id="{CA3E3628-6F10-2B4F-8735-B3698BB5FF6C}"/>
              </a:ext>
            </a:extLst>
          </p:cNvPr>
          <p:cNvSpPr/>
          <p:nvPr/>
        </p:nvSpPr>
        <p:spPr>
          <a:xfrm>
            <a:off x="5145116" y="1491550"/>
            <a:ext cx="1314672" cy="38428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s-ES" sz="1200" b="1" i="1">
                <a:solidFill>
                  <a:srgbClr val="FBFBFB"/>
                </a:solidFill>
                <a:latin typeface="Bodoni MT"/>
                <a:cs typeface="Bodoni Std Bold Italic"/>
              </a:rPr>
              <a:t>Es un cargo</a:t>
            </a:r>
          </a:p>
        </p:txBody>
      </p:sp>
      <p:grpSp>
        <p:nvGrpSpPr>
          <p:cNvPr id="10" name="Group 9">
            <a:extLst>
              <a:ext uri="{FF2B5EF4-FFF2-40B4-BE49-F238E27FC236}">
                <a16:creationId xmlns:a16="http://schemas.microsoft.com/office/drawing/2014/main" id="{821AAB4B-68DC-CC41-8816-0ABAD6CE8851}"/>
              </a:ext>
            </a:extLst>
          </p:cNvPr>
          <p:cNvGrpSpPr/>
          <p:nvPr/>
        </p:nvGrpSpPr>
        <p:grpSpPr>
          <a:xfrm>
            <a:off x="5748390" y="3410561"/>
            <a:ext cx="1504597" cy="686190"/>
            <a:chOff x="5229616" y="3272179"/>
            <a:chExt cx="1505024" cy="686386"/>
          </a:xfrm>
          <a:solidFill>
            <a:schemeClr val="tx1">
              <a:lumMod val="75000"/>
              <a:lumOff val="25000"/>
            </a:schemeClr>
          </a:solidFill>
        </p:grpSpPr>
        <p:sp>
          <p:nvSpPr>
            <p:cNvPr id="11" name="Right Triangle 10">
              <a:extLst>
                <a:ext uri="{FF2B5EF4-FFF2-40B4-BE49-F238E27FC236}">
                  <a16:creationId xmlns:a16="http://schemas.microsoft.com/office/drawing/2014/main" id="{0816F205-BCF9-3340-8453-7B66A542F630}"/>
                </a:ext>
              </a:extLst>
            </p:cNvPr>
            <p:cNvSpPr/>
            <p:nvPr/>
          </p:nvSpPr>
          <p:spPr bwMode="auto">
            <a:xfrm flipV="1">
              <a:off x="5888941" y="3705102"/>
              <a:ext cx="186375" cy="25346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6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1218A9F1-1C8B-5344-A274-FB09B7E0D01D}"/>
                </a:ext>
              </a:extLst>
            </p:cNvPr>
            <p:cNvSpPr/>
            <p:nvPr/>
          </p:nvSpPr>
          <p:spPr>
            <a:xfrm>
              <a:off x="5229616" y="3272179"/>
              <a:ext cx="1505024" cy="44682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s-ES" sz="1200" b="1" i="1">
                  <a:solidFill>
                    <a:srgbClr val="FBFBFB"/>
                  </a:solidFill>
                  <a:latin typeface="Bodoni MT"/>
                  <a:cs typeface="Bodoni Std Bold Italic"/>
                </a:rPr>
                <a:t>Consiste en automatización</a:t>
              </a:r>
            </a:p>
          </p:txBody>
        </p:sp>
      </p:grpSp>
      <p:grpSp>
        <p:nvGrpSpPr>
          <p:cNvPr id="13" name="Group 12">
            <a:extLst>
              <a:ext uri="{FF2B5EF4-FFF2-40B4-BE49-F238E27FC236}">
                <a16:creationId xmlns:a16="http://schemas.microsoft.com/office/drawing/2014/main" id="{6E5B9D7E-0334-DF4E-A487-FE61BAD4AF0A}"/>
              </a:ext>
            </a:extLst>
          </p:cNvPr>
          <p:cNvGrpSpPr/>
          <p:nvPr/>
        </p:nvGrpSpPr>
        <p:grpSpPr>
          <a:xfrm>
            <a:off x="7627716" y="3993348"/>
            <a:ext cx="1725280" cy="885471"/>
            <a:chOff x="9432099" y="2218807"/>
            <a:chExt cx="1725768" cy="885723"/>
          </a:xfrm>
          <a:solidFill>
            <a:schemeClr val="tx1">
              <a:lumMod val="75000"/>
              <a:lumOff val="25000"/>
            </a:schemeClr>
          </a:solidFill>
        </p:grpSpPr>
        <p:sp>
          <p:nvSpPr>
            <p:cNvPr id="14" name="Right Triangle 13">
              <a:extLst>
                <a:ext uri="{FF2B5EF4-FFF2-40B4-BE49-F238E27FC236}">
                  <a16:creationId xmlns:a16="http://schemas.microsoft.com/office/drawing/2014/main" id="{86C85054-CFEA-B043-BCA9-F3BC9E97E62D}"/>
                </a:ext>
              </a:extLst>
            </p:cNvPr>
            <p:cNvSpPr/>
            <p:nvPr/>
          </p:nvSpPr>
          <p:spPr bwMode="auto">
            <a:xfrm flipV="1">
              <a:off x="9690399" y="2786398"/>
              <a:ext cx="233927" cy="31813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6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ounded Rectangle 14">
              <a:extLst>
                <a:ext uri="{FF2B5EF4-FFF2-40B4-BE49-F238E27FC236}">
                  <a16:creationId xmlns:a16="http://schemas.microsoft.com/office/drawing/2014/main" id="{DDAFCBF9-E23B-9849-A368-2A8215075C90}"/>
                </a:ext>
              </a:extLst>
            </p:cNvPr>
            <p:cNvSpPr/>
            <p:nvPr/>
          </p:nvSpPr>
          <p:spPr>
            <a:xfrm>
              <a:off x="9432099" y="2218807"/>
              <a:ext cx="1725768" cy="586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s-ES" sz="1200" b="1" i="1">
                  <a:solidFill>
                    <a:srgbClr val="FBFBFB"/>
                  </a:solidFill>
                  <a:latin typeface="Bodoni MT"/>
                  <a:cs typeface="Bodoni Std Bold Italic"/>
                </a:rPr>
                <a:t>Se traduce en versiones más rápidas y pequeñas</a:t>
              </a:r>
            </a:p>
          </p:txBody>
        </p:sp>
      </p:grpSp>
    </p:spTree>
    <p:extLst>
      <p:ext uri="{BB962C8B-B14F-4D97-AF65-F5344CB8AC3E}">
        <p14:creationId xmlns:p14="http://schemas.microsoft.com/office/powerpoint/2010/main" val="1231081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2596" y="603846"/>
            <a:ext cx="8481636" cy="4142879"/>
          </a:xfrm>
          <a:prstGeom prst="rect">
            <a:avLst/>
          </a:prstGeom>
          <a:noFill/>
        </p:spPr>
        <p:txBody>
          <a:bodyPr vert="horz" lIns="91427" tIns="50393" rIns="89988" bIns="46794" rtlCol="0" anchor="ctr">
            <a:noAutofit/>
          </a:bodyPr>
          <a:lstStyle>
            <a:lvl1pPr algn="ctr" defTabSz="914400" rtl="0" eaLnBrk="1" latinLnBrk="0" hangingPunct="1">
              <a:lnSpc>
                <a:spcPct val="80000"/>
              </a:lnSpc>
              <a:spcBef>
                <a:spcPct val="0"/>
              </a:spcBef>
              <a:buNone/>
              <a:defRPr sz="6000" kern="1200" cap="none" spc="100" baseline="0">
                <a:solidFill>
                  <a:schemeClr val="bg1"/>
                </a:solidFill>
                <a:effectLst>
                  <a:glow rad="38100">
                    <a:schemeClr val="tx1">
                      <a:alpha val="40000"/>
                    </a:schemeClr>
                  </a:glow>
                </a:effectLst>
                <a:latin typeface="+mj-lt"/>
                <a:ea typeface="+mj-ea"/>
                <a:cs typeface="+mj-cs"/>
              </a:defRPr>
            </a:lvl1pPr>
          </a:lstStyle>
          <a:p>
            <a:pPr algn="l" defTabSz="896386"/>
            <a:r>
              <a:rPr lang="es-ES" sz="5999" dirty="0">
                <a:solidFill>
                  <a:sysClr val="windowText" lastClr="000000"/>
                </a:solidFill>
                <a:latin typeface="Segoe UI Light"/>
              </a:rPr>
              <a:t>DevOps es la unión de personas, procesos y productos para permitir una entrega continua de valor a nuestros usuarios finales.</a:t>
            </a:r>
          </a:p>
        </p:txBody>
      </p:sp>
      <p:sp>
        <p:nvSpPr>
          <p:cNvPr id="7" name="Text Placeholder 5"/>
          <p:cNvSpPr txBox="1">
            <a:spLocks/>
          </p:cNvSpPr>
          <p:nvPr/>
        </p:nvSpPr>
        <p:spPr>
          <a:xfrm>
            <a:off x="832597" y="4964953"/>
            <a:ext cx="10514108" cy="1124320"/>
          </a:xfrm>
          <a:prstGeom prst="rect">
            <a:avLst/>
          </a:prstGeom>
          <a:noFill/>
          <a:ln w="38100">
            <a:noFill/>
          </a:ln>
          <a:effectLst/>
        </p:spPr>
        <p:txBody>
          <a:bodyPr vert="horz" lIns="45713" tIns="45713" rIns="45713" bIns="45713" rtlCol="0" anchor="t">
            <a:normAutofit/>
          </a:bodyPr>
          <a:lstStyle>
            <a:lvl1pPr marL="0" indent="0" algn="ctr"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189"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2pPr>
            <a:lvl3pPr marL="914377"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3pPr>
            <a:lvl4pPr marL="1371566"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4pPr>
            <a:lvl5pPr marL="1828754"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5pPr>
            <a:lvl6pPr marL="2285943"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6pPr>
            <a:lvl7pPr marL="2743131"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7pPr>
            <a:lvl8pPr marL="3200320"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8pPr>
            <a:lvl9pPr marL="3657509"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9pPr>
          </a:lstStyle>
          <a:p>
            <a:pPr algn="l" defTabSz="896386">
              <a:spcBef>
                <a:spcPts val="1176"/>
              </a:spcBef>
              <a:spcAft>
                <a:spcPts val="196"/>
              </a:spcAft>
              <a:buClr>
                <a:srgbClr val="0078D7"/>
              </a:buClr>
            </a:pPr>
            <a:r>
              <a:rPr lang="es-ES" sz="2800">
                <a:solidFill>
                  <a:srgbClr val="282828">
                    <a:lumMod val="65000"/>
                    <a:lumOff val="35000"/>
                  </a:srgbClr>
                </a:solidFill>
                <a:latin typeface="Segoe UI Semilight"/>
              </a:rPr>
              <a:t>- Donovan Brown</a:t>
            </a:r>
          </a:p>
        </p:txBody>
      </p:sp>
      <p:sp>
        <p:nvSpPr>
          <p:cNvPr id="8" name="TextBox 7"/>
          <p:cNvSpPr txBox="1"/>
          <p:nvPr/>
        </p:nvSpPr>
        <p:spPr>
          <a:xfrm>
            <a:off x="435361" y="6043063"/>
            <a:ext cx="3946334" cy="615473"/>
          </a:xfrm>
          <a:prstGeom prst="rect">
            <a:avLst/>
          </a:prstGeom>
          <a:noFill/>
        </p:spPr>
        <p:txBody>
          <a:bodyPr wrap="none" lIns="179259" tIns="143407" rIns="179259" bIns="143407" rtlCol="0">
            <a:spAutoFit/>
          </a:bodyPr>
          <a:lstStyle/>
          <a:p>
            <a:pPr defTabSz="914246">
              <a:lnSpc>
                <a:spcPct val="90000"/>
              </a:lnSpc>
              <a:spcAft>
                <a:spcPts val="588"/>
              </a:spcAft>
              <a:defRPr/>
            </a:pPr>
            <a:r>
              <a:rPr lang="es-ES" sz="2353">
                <a:solidFill>
                  <a:srgbClr val="D83B01"/>
                </a:solidFill>
                <a:latin typeface="Segoe UI Semilight"/>
                <a:hlinkClick r:id="rId3"/>
              </a:rPr>
              <a:t>http://bit.ly/WhatIs-DevOps</a:t>
            </a:r>
          </a:p>
        </p:txBody>
      </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70753" y1="92716" x2="70753" y2="92716"/>
                        <a14:foregroundMark x1="70753" y1="92716" x2="70753" y2="92716"/>
                        <a14:foregroundMark x1="73333" y1="96965" x2="73333" y2="96965"/>
                        <a14:foregroundMark x1="72903" y1="99090" x2="72903" y2="99090"/>
                        <a14:foregroundMark x1="63871" y1="38392" x2="63871" y2="38392"/>
                        <a14:foregroundMark x1="64946" y1="31563" x2="64946" y2="31563"/>
                        <a14:foregroundMark x1="72688" y1="37633" x2="57849" y2="41426"/>
                        <a14:foregroundMark x1="76129" y1="46131" x2="59355" y2="46282"/>
                        <a14:foregroundMark x1="55699" y1="36267" x2="55699" y2="36267"/>
                        <a14:foregroundMark x1="56559" y1="43854" x2="56559" y2="43854"/>
                        <a14:foregroundMark x1="71398" y1="41730" x2="71398" y2="41730"/>
                        <a14:foregroundMark x1="68387" y1="32018" x2="68387" y2="32018"/>
                        <a14:foregroundMark x1="63871" y1="30501" x2="63871" y2="30501"/>
                        <a14:foregroundMark x1="58065" y1="32170" x2="58065" y2="32170"/>
                        <a14:foregroundMark x1="60430" y1="30197" x2="60430" y2="30197"/>
                        <a14:foregroundMark x1="61075" y1="30197" x2="62796" y2="32625"/>
                        <a14:foregroundMark x1="53548" y1="33687" x2="58495" y2="29439"/>
                        <a14:foregroundMark x1="46667" y1="32777" x2="38925" y2="29590"/>
                        <a14:foregroundMark x1="35054" y1="31259" x2="30538" y2="31259"/>
                        <a14:foregroundMark x1="31398" y1="41882" x2="38925" y2="37936"/>
                        <a14:foregroundMark x1="28602" y1="36571" x2="29677" y2="46737"/>
                        <a14:foregroundMark x1="30968" y1="48558" x2="36559" y2="48558"/>
                        <a14:foregroundMark x1="46882" y1="44310" x2="48172" y2="41882"/>
                        <a14:foregroundMark x1="53763" y1="42489" x2="53763" y2="42489"/>
                        <a14:foregroundMark x1="38065" y1="43399" x2="43226" y2="38088"/>
                        <a14:foregroundMark x1="51828" y1="40819" x2="53978" y2="44613"/>
                        <a14:foregroundMark x1="71613" y1="48710" x2="62151" y2="49165"/>
                        <a14:foregroundMark x1="64301" y1="74962" x2="81935" y2="72231"/>
                        <a14:foregroundMark x1="76989" y1="92413" x2="28387" y2="92868"/>
                        <a14:foregroundMark x1="24731" y1="96813" x2="61290" y2="96813"/>
                        <a14:foregroundMark x1="74194" y1="44006" x2="63441" y2="36267"/>
                        <a14:foregroundMark x1="38065" y1="36571" x2="23871" y2="39302"/>
                        <a14:foregroundMark x1="11828" y1="85432" x2="64516" y2="67223"/>
                        <a14:foregroundMark x1="72043" y1="88012" x2="49462" y2="73293"/>
                        <a14:foregroundMark x1="66022" y1="97117" x2="26237" y2="91654"/>
                        <a14:foregroundMark x1="96129" y1="25797" x2="79785" y2="10015"/>
                        <a14:foregroundMark x1="74839" y1="6222" x2="33548" y2="6070"/>
                        <a14:foregroundMark x1="24516" y1="7739" x2="1505" y2="30501"/>
                        <a14:foregroundMark x1="60645" y1="73293" x2="63656" y2="77390"/>
                      </a14:backgroundRemoval>
                    </a14:imgEffect>
                  </a14:imgLayer>
                </a14:imgProps>
              </a:ext>
            </a:extLst>
          </a:blip>
          <a:stretch>
            <a:fillRect/>
          </a:stretch>
        </p:blipFill>
        <p:spPr>
          <a:xfrm>
            <a:off x="9128600" y="2757020"/>
            <a:ext cx="2923274" cy="4142878"/>
          </a:xfrm>
          <a:prstGeom prst="rect">
            <a:avLst/>
          </a:prstGeom>
        </p:spPr>
      </p:pic>
    </p:spTree>
    <p:extLst>
      <p:ext uri="{BB962C8B-B14F-4D97-AF65-F5344CB8AC3E}">
        <p14:creationId xmlns:p14="http://schemas.microsoft.com/office/powerpoint/2010/main" val="122714130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733" y="238325"/>
            <a:ext cx="11652535" cy="899410"/>
          </a:xfrm>
        </p:spPr>
        <p:txBody>
          <a:bodyPr/>
          <a:lstStyle/>
          <a:p>
            <a:r>
              <a:rPr lang="es-MX" sz="4313" dirty="0"/>
              <a:t>La forma de construir aplicaciones a cambiado</a:t>
            </a:r>
          </a:p>
        </p:txBody>
      </p:sp>
      <p:grpSp>
        <p:nvGrpSpPr>
          <p:cNvPr id="6" name="Group 5">
            <a:extLst>
              <a:ext uri="{FF2B5EF4-FFF2-40B4-BE49-F238E27FC236}">
                <a16:creationId xmlns:a16="http://schemas.microsoft.com/office/drawing/2014/main" id="{3987CD20-DCCA-458C-A1F5-B66BAFD976AE}"/>
              </a:ext>
            </a:extLst>
          </p:cNvPr>
          <p:cNvGrpSpPr/>
          <p:nvPr/>
        </p:nvGrpSpPr>
        <p:grpSpPr>
          <a:xfrm>
            <a:off x="331792" y="1178239"/>
            <a:ext cx="11172326" cy="2430745"/>
            <a:chOff x="892779" y="1342526"/>
            <a:chExt cx="11175495" cy="2431435"/>
          </a:xfrm>
        </p:grpSpPr>
        <p:sp>
          <p:nvSpPr>
            <p:cNvPr id="235" name="Rectangle 234"/>
            <p:cNvSpPr/>
            <p:nvPr/>
          </p:nvSpPr>
          <p:spPr bwMode="auto">
            <a:xfrm>
              <a:off x="892779" y="1342526"/>
              <a:ext cx="4868259" cy="24314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912970" fontAlgn="base">
                <a:spcBef>
                  <a:spcPct val="0"/>
                </a:spcBef>
                <a:spcAft>
                  <a:spcPts val="800"/>
                </a:spcAft>
                <a:defRPr/>
              </a:pPr>
              <a:r>
                <a:rPr lang="es-MX" sz="3200" kern="0" dirty="0">
                  <a:solidFill>
                    <a:schemeClr val="accent1"/>
                  </a:solidFill>
                  <a:latin typeface="+mj-lt"/>
                  <a:ea typeface="Segoe UI" pitchFamily="34" charset="0"/>
                  <a:cs typeface="Segoe UI" pitchFamily="34" charset="0"/>
                </a:rPr>
                <a:t>Pasado</a:t>
              </a:r>
            </a:p>
            <a:p>
              <a:pPr algn="r" defTabSz="912970" fontAlgn="base">
                <a:spcAft>
                  <a:spcPct val="0"/>
                </a:spcAft>
                <a:defRPr/>
              </a:pPr>
              <a:r>
                <a:rPr lang="es-MX" sz="1600" kern="0" dirty="0">
                  <a:solidFill>
                    <a:schemeClr val="bg1">
                      <a:lumMod val="50000"/>
                    </a:schemeClr>
                  </a:solidFill>
                  <a:latin typeface="Segoe UI Semibold" panose="020B0702040204020203" pitchFamily="34" charset="0"/>
                  <a:ea typeface="Segoe UI" pitchFamily="34" charset="0"/>
                  <a:cs typeface="Segoe UI Semibold" panose="020B0702040204020203" pitchFamily="34" charset="0"/>
                </a:rPr>
                <a:t>Ciclos extensos de desarrollo</a:t>
              </a:r>
            </a:p>
            <a:p>
              <a:pPr algn="r" defTabSz="912970" fontAlgn="base">
                <a:spcBef>
                  <a:spcPts val="471"/>
                </a:spcBef>
                <a:spcAft>
                  <a:spcPct val="0"/>
                </a:spcAft>
                <a:defRPr/>
              </a:pPr>
              <a:r>
                <a:rPr lang="es-MX" sz="1600" kern="0" dirty="0">
                  <a:solidFill>
                    <a:schemeClr val="bg1">
                      <a:lumMod val="50000"/>
                    </a:schemeClr>
                  </a:solidFill>
                  <a:latin typeface="Segoe UI Semibold" panose="020B0702040204020203" pitchFamily="34" charset="0"/>
                  <a:ea typeface="Segoe UI" pitchFamily="34" charset="0"/>
                  <a:cs typeface="Segoe UI Semibold" panose="020B0702040204020203" pitchFamily="34" charset="0"/>
                </a:rPr>
                <a:t>Aplicaciones monolíticas</a:t>
              </a:r>
            </a:p>
            <a:p>
              <a:pPr algn="r" defTabSz="912970" fontAlgn="base">
                <a:spcBef>
                  <a:spcPts val="471"/>
                </a:spcBef>
                <a:spcAft>
                  <a:spcPct val="0"/>
                </a:spcAft>
                <a:defRPr/>
              </a:pPr>
              <a:r>
                <a:rPr lang="es-MX" sz="1600" kern="0" dirty="0">
                  <a:solidFill>
                    <a:schemeClr val="bg1">
                      <a:lumMod val="50000"/>
                    </a:schemeClr>
                  </a:solidFill>
                  <a:latin typeface="Segoe UI Semibold" panose="020B0702040204020203" pitchFamily="34" charset="0"/>
                  <a:ea typeface="Segoe UI" pitchFamily="34" charset="0"/>
                  <a:cs typeface="Segoe UI Semibold" panose="020B0702040204020203" pitchFamily="34" charset="0"/>
                </a:rPr>
                <a:t>Servidores y </a:t>
              </a:r>
              <a:r>
                <a:rPr lang="es-MX" sz="1600" kern="0" dirty="0" err="1">
                  <a:solidFill>
                    <a:schemeClr val="bg1">
                      <a:lumMod val="50000"/>
                    </a:schemeClr>
                  </a:solidFill>
                  <a:latin typeface="Segoe UI Semibold" panose="020B0702040204020203" pitchFamily="34" charset="0"/>
                  <a:ea typeface="Segoe UI" pitchFamily="34" charset="0"/>
                  <a:cs typeface="Segoe UI Semibold" panose="020B0702040204020203" pitchFamily="34" charset="0"/>
                </a:rPr>
                <a:t>VMs</a:t>
              </a:r>
              <a:endParaRPr lang="es-MX" sz="1600" kern="0" dirty="0">
                <a:solidFill>
                  <a:schemeClr val="bg1">
                    <a:lumMod val="50000"/>
                  </a:schemeClr>
                </a:solidFill>
                <a:latin typeface="Segoe UI Semibold" panose="020B0702040204020203" pitchFamily="34" charset="0"/>
                <a:ea typeface="Segoe UI" pitchFamily="34" charset="0"/>
                <a:cs typeface="Segoe UI Semibold" panose="020B0702040204020203" pitchFamily="34" charset="0"/>
              </a:endParaRPr>
            </a:p>
            <a:p>
              <a:pPr algn="r" defTabSz="912970" fontAlgn="base">
                <a:spcBef>
                  <a:spcPts val="471"/>
                </a:spcBef>
                <a:spcAft>
                  <a:spcPct val="0"/>
                </a:spcAft>
                <a:defRPr/>
              </a:pPr>
              <a:r>
                <a:rPr lang="es-MX" sz="1600" kern="0" dirty="0" err="1">
                  <a:solidFill>
                    <a:schemeClr val="bg1">
                      <a:lumMod val="50000"/>
                    </a:schemeClr>
                  </a:solidFill>
                  <a:latin typeface="Segoe UI Semibold" panose="020B0702040204020203" pitchFamily="34" charset="0"/>
                  <a:ea typeface="Segoe UI" pitchFamily="34" charset="0"/>
                  <a:cs typeface="Segoe UI Semibold" panose="020B0702040204020203" pitchFamily="34" charset="0"/>
                </a:rPr>
                <a:t>Less</a:t>
              </a:r>
              <a:r>
                <a:rPr lang="es-MX" sz="1600" kern="0" dirty="0">
                  <a:solidFill>
                    <a:schemeClr val="bg1">
                      <a:lumMod val="50000"/>
                    </a:schemeClr>
                  </a:solidFill>
                  <a:latin typeface="Segoe UI Semibold" panose="020B0702040204020203" pitchFamily="34" charset="0"/>
                  <a:ea typeface="Segoe UI" pitchFamily="34" charset="0"/>
                  <a:cs typeface="Segoe UI Semibold" panose="020B0702040204020203" pitchFamily="34" charset="0"/>
                </a:rPr>
                <a:t> Data</a:t>
              </a:r>
            </a:p>
            <a:p>
              <a:pPr algn="r" defTabSz="912970" fontAlgn="base">
                <a:spcBef>
                  <a:spcPts val="471"/>
                </a:spcBef>
                <a:spcAft>
                  <a:spcPct val="0"/>
                </a:spcAft>
                <a:defRPr/>
              </a:pPr>
              <a:r>
                <a:rPr lang="es-MX" sz="1600" kern="0" dirty="0">
                  <a:solidFill>
                    <a:schemeClr val="bg1">
                      <a:lumMod val="50000"/>
                    </a:schemeClr>
                  </a:solidFill>
                  <a:latin typeface="Segoe UI Semibold" panose="020B0702040204020203" pitchFamily="34" charset="0"/>
                  <a:ea typeface="Segoe UI" pitchFamily="34" charset="0"/>
                  <a:cs typeface="Segoe UI Semibold" panose="020B0702040204020203" pitchFamily="34" charset="0"/>
                </a:rPr>
                <a:t>Desktop</a:t>
              </a:r>
            </a:p>
            <a:p>
              <a:pPr algn="r" defTabSz="912970" fontAlgn="base">
                <a:spcBef>
                  <a:spcPts val="471"/>
                </a:spcBef>
                <a:spcAft>
                  <a:spcPct val="0"/>
                </a:spcAft>
                <a:defRPr/>
              </a:pPr>
              <a:r>
                <a:rPr lang="es-MX" sz="1600" kern="0" dirty="0">
                  <a:solidFill>
                    <a:schemeClr val="bg1">
                      <a:lumMod val="50000"/>
                    </a:schemeClr>
                  </a:solidFill>
                  <a:latin typeface="Segoe UI Semibold" panose="020B0702040204020203" pitchFamily="34" charset="0"/>
                  <a:ea typeface="Segoe UI" pitchFamily="34" charset="0"/>
                  <a:cs typeface="Segoe UI Semibold" panose="020B0702040204020203" pitchFamily="34" charset="0"/>
                </a:rPr>
                <a:t>Equipos distintos de operaciones e infraestructura</a:t>
              </a:r>
            </a:p>
          </p:txBody>
        </p:sp>
        <p:sp>
          <p:nvSpPr>
            <p:cNvPr id="236" name="Rectangle 235"/>
            <p:cNvSpPr/>
            <p:nvPr/>
          </p:nvSpPr>
          <p:spPr bwMode="auto">
            <a:xfrm>
              <a:off x="6356177" y="1342526"/>
              <a:ext cx="5712097" cy="2385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2970" fontAlgn="base">
                <a:spcBef>
                  <a:spcPct val="0"/>
                </a:spcBef>
                <a:spcAft>
                  <a:spcPts val="800"/>
                </a:spcAft>
                <a:defRPr/>
              </a:pPr>
              <a:r>
                <a:rPr lang="es-MX" sz="3200" kern="0" dirty="0">
                  <a:solidFill>
                    <a:schemeClr val="accent2"/>
                  </a:solidFill>
                  <a:latin typeface="+mj-lt"/>
                  <a:cs typeface="Segoe UI" pitchFamily="34" charset="0"/>
                </a:rPr>
                <a:t>Presente</a:t>
              </a:r>
            </a:p>
            <a:p>
              <a:pPr defTabSz="912970" fontAlgn="base">
                <a:spcAft>
                  <a:spcPct val="0"/>
                </a:spcAft>
                <a:defRPr/>
              </a:pPr>
              <a:r>
                <a:rPr lang="es-MX" sz="1600" kern="0" dirty="0">
                  <a:solidFill>
                    <a:schemeClr val="accent2"/>
                  </a:solidFill>
                  <a:latin typeface="Segoe UI Semibold" panose="020B0702040204020203" pitchFamily="34" charset="0"/>
                  <a:cs typeface="Segoe UI Semibold" panose="020B0702040204020203" pitchFamily="34" charset="0"/>
                </a:rPr>
                <a:t>Innovación rápida</a:t>
              </a:r>
            </a:p>
            <a:p>
              <a:pPr defTabSz="912970" fontAlgn="base">
                <a:spcBef>
                  <a:spcPts val="471"/>
                </a:spcBef>
                <a:spcAft>
                  <a:spcPct val="0"/>
                </a:spcAft>
                <a:defRPr/>
              </a:pPr>
              <a:r>
                <a:rPr lang="es-MX" sz="1600" kern="0" dirty="0">
                  <a:solidFill>
                    <a:schemeClr val="accent2"/>
                  </a:solidFill>
                  <a:latin typeface="Segoe UI Semibold" panose="020B0702040204020203" pitchFamily="34" charset="0"/>
                  <a:cs typeface="Segoe UI Semibold" panose="020B0702040204020203" pitchFamily="34" charset="0"/>
                </a:rPr>
                <a:t>Aplicaciones menos acopladas, microservicios y contenedores</a:t>
              </a:r>
            </a:p>
            <a:p>
              <a:pPr defTabSz="912970" fontAlgn="base">
                <a:spcBef>
                  <a:spcPts val="471"/>
                </a:spcBef>
                <a:spcAft>
                  <a:spcPct val="0"/>
                </a:spcAft>
                <a:defRPr/>
              </a:pPr>
              <a:r>
                <a:rPr lang="es-MX" sz="1600" kern="0" dirty="0" err="1">
                  <a:solidFill>
                    <a:schemeClr val="accent2"/>
                  </a:solidFill>
                  <a:latin typeface="Segoe UI Semibold" panose="020B0702040204020203" pitchFamily="34" charset="0"/>
                  <a:cs typeface="Segoe UI Semibold" panose="020B0702040204020203" pitchFamily="34" charset="0"/>
                </a:rPr>
                <a:t>Serverless</a:t>
              </a:r>
              <a:endParaRPr lang="es-MX" sz="1600" kern="0" dirty="0">
                <a:solidFill>
                  <a:schemeClr val="accent2"/>
                </a:solidFill>
                <a:latin typeface="Segoe UI Semibold" panose="020B0702040204020203" pitchFamily="34" charset="0"/>
                <a:cs typeface="Segoe UI Semibold" panose="020B0702040204020203" pitchFamily="34" charset="0"/>
              </a:endParaRPr>
            </a:p>
            <a:p>
              <a:pPr defTabSz="912970" fontAlgn="base">
                <a:spcBef>
                  <a:spcPts val="471"/>
                </a:spcBef>
                <a:spcAft>
                  <a:spcPct val="0"/>
                </a:spcAft>
                <a:defRPr/>
              </a:pPr>
              <a:r>
                <a:rPr lang="es-MX" sz="1600" kern="0" dirty="0">
                  <a:solidFill>
                    <a:schemeClr val="accent2"/>
                  </a:solidFill>
                  <a:latin typeface="Segoe UI Semibold" panose="020B0702040204020203" pitchFamily="34" charset="0"/>
                  <a:cs typeface="Segoe UI Semibold" panose="020B0702040204020203" pitchFamily="34" charset="0"/>
                </a:rPr>
                <a:t>Big Data</a:t>
              </a:r>
            </a:p>
            <a:p>
              <a:pPr defTabSz="912970" fontAlgn="base">
                <a:spcBef>
                  <a:spcPts val="471"/>
                </a:spcBef>
                <a:spcAft>
                  <a:spcPct val="0"/>
                </a:spcAft>
                <a:defRPr/>
              </a:pPr>
              <a:r>
                <a:rPr lang="es-MX" sz="1600" kern="0" dirty="0">
                  <a:solidFill>
                    <a:schemeClr val="accent2"/>
                  </a:solidFill>
                  <a:latin typeface="Segoe UI Semibold" panose="020B0702040204020203" pitchFamily="34" charset="0"/>
                  <a:cs typeface="Segoe UI Semibold" panose="020B0702040204020203" pitchFamily="34" charset="0"/>
                </a:rPr>
                <a:t>Mobile</a:t>
              </a:r>
            </a:p>
            <a:p>
              <a:pPr defTabSz="912970" fontAlgn="base">
                <a:spcBef>
                  <a:spcPts val="471"/>
                </a:spcBef>
                <a:spcAft>
                  <a:spcPct val="0"/>
                </a:spcAft>
                <a:defRPr/>
              </a:pPr>
              <a:r>
                <a:rPr lang="es-MX" sz="1600" kern="0" dirty="0">
                  <a:solidFill>
                    <a:schemeClr val="accent2"/>
                  </a:solidFill>
                  <a:latin typeface="Segoe UI Semibold" panose="020B0702040204020203" pitchFamily="34" charset="0"/>
                  <a:cs typeface="Segoe UI Semibold" panose="020B0702040204020203" pitchFamily="34" charset="0"/>
                </a:rPr>
                <a:t>Equipos DevOps centrados en el servicio</a:t>
              </a:r>
            </a:p>
          </p:txBody>
        </p:sp>
        <p:cxnSp>
          <p:nvCxnSpPr>
            <p:cNvPr id="11" name="Straight Connector 10"/>
            <p:cNvCxnSpPr>
              <a:cxnSpLocks/>
            </p:cNvCxnSpPr>
            <p:nvPr/>
          </p:nvCxnSpPr>
          <p:spPr>
            <a:xfrm>
              <a:off x="6058607" y="1342526"/>
              <a:ext cx="0" cy="2401922"/>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A5D1BAEF-0B74-4F84-B772-CECD4CAA1180}"/>
              </a:ext>
            </a:extLst>
          </p:cNvPr>
          <p:cNvSpPr txBox="1"/>
          <p:nvPr/>
        </p:nvSpPr>
        <p:spPr>
          <a:xfrm>
            <a:off x="5129195" y="5766206"/>
            <a:ext cx="1448704" cy="812712"/>
          </a:xfrm>
          <a:prstGeom prst="rect">
            <a:avLst/>
          </a:prstGeom>
          <a:noFill/>
        </p:spPr>
        <p:txBody>
          <a:bodyPr wrap="none" lIns="179184" tIns="143346" rIns="179184" bIns="143346" rtlCol="0" anchor="t">
            <a:spAutoFit/>
          </a:bodyPr>
          <a:lstStyle/>
          <a:p>
            <a:pPr algn="ctr" defTabSz="895791">
              <a:spcAft>
                <a:spcPts val="588"/>
              </a:spcAft>
              <a:defRPr/>
            </a:pPr>
            <a:r>
              <a:rPr lang="es-MX" kern="0" dirty="0" err="1"/>
              <a:t>CaaS</a:t>
            </a:r>
            <a:endParaRPr lang="es-MX" kern="0" dirty="0"/>
          </a:p>
          <a:p>
            <a:pPr algn="ctr" defTabSz="895791">
              <a:spcAft>
                <a:spcPts val="588"/>
              </a:spcAft>
              <a:defRPr/>
            </a:pPr>
            <a:r>
              <a:rPr lang="es-MX" sz="1100" i="1" kern="0" dirty="0"/>
              <a:t>Container </a:t>
            </a:r>
            <a:r>
              <a:rPr lang="es-MX" sz="1100" i="1" kern="0" dirty="0" err="1"/>
              <a:t>Platform</a:t>
            </a:r>
            <a:endParaRPr lang="es-MX" sz="1100" i="1" kern="0" dirty="0"/>
          </a:p>
        </p:txBody>
      </p:sp>
      <p:sp>
        <p:nvSpPr>
          <p:cNvPr id="114" name="TextBox 113">
            <a:extLst>
              <a:ext uri="{FF2B5EF4-FFF2-40B4-BE49-F238E27FC236}">
                <a16:creationId xmlns:a16="http://schemas.microsoft.com/office/drawing/2014/main" id="{4AC06128-F213-4A75-A50E-EFEDAF12A2E5}"/>
              </a:ext>
            </a:extLst>
          </p:cNvPr>
          <p:cNvSpPr txBox="1"/>
          <p:nvPr/>
        </p:nvSpPr>
        <p:spPr>
          <a:xfrm>
            <a:off x="438663" y="5766206"/>
            <a:ext cx="1677934" cy="812712"/>
          </a:xfrm>
          <a:prstGeom prst="rect">
            <a:avLst/>
          </a:prstGeom>
          <a:noFill/>
        </p:spPr>
        <p:txBody>
          <a:bodyPr wrap="none" lIns="179184" tIns="143346" rIns="179184" bIns="143346" rtlCol="0" anchor="t">
            <a:spAutoFit/>
          </a:bodyPr>
          <a:lstStyle/>
          <a:p>
            <a:pPr algn="ctr" defTabSz="895791">
              <a:spcAft>
                <a:spcPts val="588"/>
              </a:spcAft>
              <a:defRPr/>
            </a:pPr>
            <a:r>
              <a:rPr lang="es-MX" kern="0" dirty="0"/>
              <a:t>On-Premises</a:t>
            </a:r>
          </a:p>
          <a:p>
            <a:pPr algn="ctr" defTabSz="895791">
              <a:spcAft>
                <a:spcPts val="588"/>
              </a:spcAft>
              <a:defRPr/>
            </a:pPr>
            <a:r>
              <a:rPr lang="es-MX" sz="1100" i="1" kern="0" dirty="0" err="1"/>
              <a:t>Infrastructure</a:t>
            </a:r>
            <a:r>
              <a:rPr lang="es-MX" sz="1100" i="1" kern="0" dirty="0"/>
              <a:t> </a:t>
            </a:r>
            <a:r>
              <a:rPr lang="es-MX" sz="1100" i="1" kern="0" dirty="0" err="1"/>
              <a:t>Platform</a:t>
            </a:r>
            <a:endParaRPr lang="es-MX" sz="1100" i="1" kern="0" dirty="0"/>
          </a:p>
        </p:txBody>
      </p:sp>
      <p:grpSp>
        <p:nvGrpSpPr>
          <p:cNvPr id="115" name="Group 114">
            <a:extLst>
              <a:ext uri="{FF2B5EF4-FFF2-40B4-BE49-F238E27FC236}">
                <a16:creationId xmlns:a16="http://schemas.microsoft.com/office/drawing/2014/main" id="{B89E0808-7101-4EF9-B405-83B279E2F7DB}"/>
              </a:ext>
            </a:extLst>
          </p:cNvPr>
          <p:cNvGrpSpPr/>
          <p:nvPr/>
        </p:nvGrpSpPr>
        <p:grpSpPr>
          <a:xfrm>
            <a:off x="902137" y="4767562"/>
            <a:ext cx="750982" cy="801402"/>
            <a:chOff x="2084593" y="2157479"/>
            <a:chExt cx="958326" cy="1022668"/>
          </a:xfrm>
        </p:grpSpPr>
        <p:grpSp>
          <p:nvGrpSpPr>
            <p:cNvPr id="116" name="Group 4">
              <a:extLst>
                <a:ext uri="{FF2B5EF4-FFF2-40B4-BE49-F238E27FC236}">
                  <a16:creationId xmlns:a16="http://schemas.microsoft.com/office/drawing/2014/main" id="{A0F1A7EB-1344-4BBE-B6B2-71BB505CAFC5}"/>
                </a:ext>
              </a:extLst>
            </p:cNvPr>
            <p:cNvGrpSpPr>
              <a:grpSpLocks noChangeAspect="1"/>
            </p:cNvGrpSpPr>
            <p:nvPr/>
          </p:nvGrpSpPr>
          <p:grpSpPr bwMode="auto">
            <a:xfrm>
              <a:off x="2084593" y="2157479"/>
              <a:ext cx="475727" cy="1022668"/>
              <a:chOff x="7" y="12"/>
              <a:chExt cx="167" cy="359"/>
            </a:xfrm>
          </p:grpSpPr>
          <p:sp>
            <p:nvSpPr>
              <p:cNvPr id="124" name="Rectangle 5">
                <a:extLst>
                  <a:ext uri="{FF2B5EF4-FFF2-40B4-BE49-F238E27FC236}">
                    <a16:creationId xmlns:a16="http://schemas.microsoft.com/office/drawing/2014/main" id="{B325CE85-31D6-4A00-8AF7-6869EB6563E4}"/>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25" name="Freeform 6">
                <a:extLst>
                  <a:ext uri="{FF2B5EF4-FFF2-40B4-BE49-F238E27FC236}">
                    <a16:creationId xmlns:a16="http://schemas.microsoft.com/office/drawing/2014/main" id="{B5C6F144-DFCE-4DBB-879F-C6ACB4DBE4E9}"/>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26" name="Rectangle 7">
                <a:extLst>
                  <a:ext uri="{FF2B5EF4-FFF2-40B4-BE49-F238E27FC236}">
                    <a16:creationId xmlns:a16="http://schemas.microsoft.com/office/drawing/2014/main" id="{CAA19FCA-5EF3-4F4D-95E8-0102F992C525}"/>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27" name="Rectangle 8">
                <a:extLst>
                  <a:ext uri="{FF2B5EF4-FFF2-40B4-BE49-F238E27FC236}">
                    <a16:creationId xmlns:a16="http://schemas.microsoft.com/office/drawing/2014/main" id="{8BF57797-FB97-4A5B-9B9E-75B7A06178AA}"/>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28" name="Rectangle 9">
                <a:extLst>
                  <a:ext uri="{FF2B5EF4-FFF2-40B4-BE49-F238E27FC236}">
                    <a16:creationId xmlns:a16="http://schemas.microsoft.com/office/drawing/2014/main" id="{39897971-3F71-4EE3-AFE4-FFF599277DFC}"/>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29" name="Rectangle 10">
                <a:extLst>
                  <a:ext uri="{FF2B5EF4-FFF2-40B4-BE49-F238E27FC236}">
                    <a16:creationId xmlns:a16="http://schemas.microsoft.com/office/drawing/2014/main" id="{0777BF39-5C5D-454B-80E5-21378857C953}"/>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30" name="Rectangle 11">
                <a:extLst>
                  <a:ext uri="{FF2B5EF4-FFF2-40B4-BE49-F238E27FC236}">
                    <a16:creationId xmlns:a16="http://schemas.microsoft.com/office/drawing/2014/main" id="{A3626142-7B46-4883-88B1-74563EB989A6}"/>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31" name="Rectangle 12">
                <a:extLst>
                  <a:ext uri="{FF2B5EF4-FFF2-40B4-BE49-F238E27FC236}">
                    <a16:creationId xmlns:a16="http://schemas.microsoft.com/office/drawing/2014/main" id="{1E2E6962-BC7A-4933-88EB-EB2FEBAE8809}"/>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32" name="Rectangle 13">
                <a:extLst>
                  <a:ext uri="{FF2B5EF4-FFF2-40B4-BE49-F238E27FC236}">
                    <a16:creationId xmlns:a16="http://schemas.microsoft.com/office/drawing/2014/main" id="{40A878C7-E043-4B36-AAD9-A407D9A3BC3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grpSp>
        <p:grpSp>
          <p:nvGrpSpPr>
            <p:cNvPr id="117" name="Group 116">
              <a:extLst>
                <a:ext uri="{FF2B5EF4-FFF2-40B4-BE49-F238E27FC236}">
                  <a16:creationId xmlns:a16="http://schemas.microsoft.com/office/drawing/2014/main" id="{12FF99AF-8F73-491B-9D8E-A16BFDC02A61}"/>
                </a:ext>
              </a:extLst>
            </p:cNvPr>
            <p:cNvGrpSpPr/>
            <p:nvPr/>
          </p:nvGrpSpPr>
          <p:grpSpPr>
            <a:xfrm>
              <a:off x="2561534" y="2758439"/>
              <a:ext cx="475727" cy="421466"/>
              <a:chOff x="2779974" y="2727959"/>
              <a:chExt cx="475727" cy="421466"/>
            </a:xfrm>
          </p:grpSpPr>
          <p:sp>
            <p:nvSpPr>
              <p:cNvPr id="119" name="Rectangle 5">
                <a:extLst>
                  <a:ext uri="{FF2B5EF4-FFF2-40B4-BE49-F238E27FC236}">
                    <a16:creationId xmlns:a16="http://schemas.microsoft.com/office/drawing/2014/main" id="{48E60180-E4C1-4E6F-BCFC-587D0A476DA3}"/>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20" name="Freeform 6">
                <a:extLst>
                  <a:ext uri="{FF2B5EF4-FFF2-40B4-BE49-F238E27FC236}">
                    <a16:creationId xmlns:a16="http://schemas.microsoft.com/office/drawing/2014/main" id="{B3EC9FCD-B14C-40A3-9BF1-5C64BE477A15}"/>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21" name="Rectangle 7">
                <a:extLst>
                  <a:ext uri="{FF2B5EF4-FFF2-40B4-BE49-F238E27FC236}">
                    <a16:creationId xmlns:a16="http://schemas.microsoft.com/office/drawing/2014/main" id="{BA59706E-D791-43B3-B23C-BC18922722CD}"/>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22" name="Rectangle 8">
                <a:extLst>
                  <a:ext uri="{FF2B5EF4-FFF2-40B4-BE49-F238E27FC236}">
                    <a16:creationId xmlns:a16="http://schemas.microsoft.com/office/drawing/2014/main" id="{45E88E69-710F-4FB1-90EE-5CDEC616D320}"/>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23" name="Rectangle 9">
                <a:extLst>
                  <a:ext uri="{FF2B5EF4-FFF2-40B4-BE49-F238E27FC236}">
                    <a16:creationId xmlns:a16="http://schemas.microsoft.com/office/drawing/2014/main" id="{BB4725A7-B258-44A6-B23D-362E81D477FA}"/>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grpSp>
        <p:sp>
          <p:nvSpPr>
            <p:cNvPr id="118" name="Isosceles Triangle 117">
              <a:extLst>
                <a:ext uri="{FF2B5EF4-FFF2-40B4-BE49-F238E27FC236}">
                  <a16:creationId xmlns:a16="http://schemas.microsoft.com/office/drawing/2014/main" id="{0647DC3C-61CA-4885-A9C4-D8A6C1CDC6DC}"/>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grpSp>
      <p:grpSp>
        <p:nvGrpSpPr>
          <p:cNvPr id="133" name="Group 16">
            <a:extLst>
              <a:ext uri="{FF2B5EF4-FFF2-40B4-BE49-F238E27FC236}">
                <a16:creationId xmlns:a16="http://schemas.microsoft.com/office/drawing/2014/main" id="{98B095B3-F138-4572-A0AB-E227789333A8}"/>
              </a:ext>
            </a:extLst>
          </p:cNvPr>
          <p:cNvGrpSpPr>
            <a:grpSpLocks noChangeAspect="1"/>
          </p:cNvGrpSpPr>
          <p:nvPr/>
        </p:nvGrpSpPr>
        <p:grpSpPr bwMode="auto">
          <a:xfrm>
            <a:off x="7893729" y="4870658"/>
            <a:ext cx="603706" cy="698306"/>
            <a:chOff x="13" y="7"/>
            <a:chExt cx="351" cy="406"/>
          </a:xfrm>
        </p:grpSpPr>
        <p:sp>
          <p:nvSpPr>
            <p:cNvPr id="134" name="Freeform 17">
              <a:extLst>
                <a:ext uri="{FF2B5EF4-FFF2-40B4-BE49-F238E27FC236}">
                  <a16:creationId xmlns:a16="http://schemas.microsoft.com/office/drawing/2014/main" id="{58690BE7-434D-42F8-9F3C-B1877F6E743D}"/>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35" name="Freeform 18">
              <a:extLst>
                <a:ext uri="{FF2B5EF4-FFF2-40B4-BE49-F238E27FC236}">
                  <a16:creationId xmlns:a16="http://schemas.microsoft.com/office/drawing/2014/main" id="{AF2AC350-C680-4F51-BED1-FCA13EDA009E}"/>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36" name="Line 19">
              <a:extLst>
                <a:ext uri="{FF2B5EF4-FFF2-40B4-BE49-F238E27FC236}">
                  <a16:creationId xmlns:a16="http://schemas.microsoft.com/office/drawing/2014/main" id="{62D1757E-2782-428A-88F4-A2219707B56A}"/>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37" name="Freeform 20">
              <a:extLst>
                <a:ext uri="{FF2B5EF4-FFF2-40B4-BE49-F238E27FC236}">
                  <a16:creationId xmlns:a16="http://schemas.microsoft.com/office/drawing/2014/main" id="{DB08CA0E-76D2-4678-B174-A3BD68BC2D5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38" name="Freeform 21">
              <a:extLst>
                <a:ext uri="{FF2B5EF4-FFF2-40B4-BE49-F238E27FC236}">
                  <a16:creationId xmlns:a16="http://schemas.microsoft.com/office/drawing/2014/main" id="{B09C6FA8-1579-45A8-82C7-22CD156A4A9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39" name="Line 22">
              <a:extLst>
                <a:ext uri="{FF2B5EF4-FFF2-40B4-BE49-F238E27FC236}">
                  <a16:creationId xmlns:a16="http://schemas.microsoft.com/office/drawing/2014/main" id="{1747701B-C3C7-4585-81F6-AE11856E13CE}"/>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40" name="Freeform 23">
              <a:extLst>
                <a:ext uri="{FF2B5EF4-FFF2-40B4-BE49-F238E27FC236}">
                  <a16:creationId xmlns:a16="http://schemas.microsoft.com/office/drawing/2014/main" id="{C55807A8-24EC-4FF3-9BC1-852B072D7A71}"/>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41" name="Freeform 24">
              <a:extLst>
                <a:ext uri="{FF2B5EF4-FFF2-40B4-BE49-F238E27FC236}">
                  <a16:creationId xmlns:a16="http://schemas.microsoft.com/office/drawing/2014/main" id="{ED9C9330-C048-4AF4-A692-8F3B36AAF96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42" name="Freeform 25">
              <a:extLst>
                <a:ext uri="{FF2B5EF4-FFF2-40B4-BE49-F238E27FC236}">
                  <a16:creationId xmlns:a16="http://schemas.microsoft.com/office/drawing/2014/main" id="{D3249262-B403-4158-A048-8391D8E68FFC}"/>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43" name="Line 26">
              <a:extLst>
                <a:ext uri="{FF2B5EF4-FFF2-40B4-BE49-F238E27FC236}">
                  <a16:creationId xmlns:a16="http://schemas.microsoft.com/office/drawing/2014/main" id="{57D95E6A-15C4-4BAB-9F94-EFC3430D3736}"/>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44" name="Freeform 27">
              <a:extLst>
                <a:ext uri="{FF2B5EF4-FFF2-40B4-BE49-F238E27FC236}">
                  <a16:creationId xmlns:a16="http://schemas.microsoft.com/office/drawing/2014/main" id="{AB4D645D-A2C4-433C-AE6B-3AC1841A513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45" name="Freeform 28">
              <a:extLst>
                <a:ext uri="{FF2B5EF4-FFF2-40B4-BE49-F238E27FC236}">
                  <a16:creationId xmlns:a16="http://schemas.microsoft.com/office/drawing/2014/main" id="{8E465CCD-F699-4B06-85F0-7B895A5CFA1A}"/>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grpSp>
      <p:grpSp>
        <p:nvGrpSpPr>
          <p:cNvPr id="146" name="Group 31">
            <a:extLst>
              <a:ext uri="{FF2B5EF4-FFF2-40B4-BE49-F238E27FC236}">
                <a16:creationId xmlns:a16="http://schemas.microsoft.com/office/drawing/2014/main" id="{E171A944-948D-433B-9083-DC0005B0C735}"/>
              </a:ext>
            </a:extLst>
          </p:cNvPr>
          <p:cNvGrpSpPr>
            <a:grpSpLocks noChangeAspect="1"/>
          </p:cNvGrpSpPr>
          <p:nvPr/>
        </p:nvGrpSpPr>
        <p:grpSpPr bwMode="auto">
          <a:xfrm>
            <a:off x="3261810" y="5001779"/>
            <a:ext cx="542631" cy="567185"/>
            <a:chOff x="12" y="7"/>
            <a:chExt cx="221" cy="231"/>
          </a:xfrm>
        </p:grpSpPr>
        <p:sp>
          <p:nvSpPr>
            <p:cNvPr id="147" name="Rectangle 32">
              <a:extLst>
                <a:ext uri="{FF2B5EF4-FFF2-40B4-BE49-F238E27FC236}">
                  <a16:creationId xmlns:a16="http://schemas.microsoft.com/office/drawing/2014/main" id="{FFD8F8EC-CF16-4744-8933-669C92B80D83}"/>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48" name="Line 33">
              <a:extLst>
                <a:ext uri="{FF2B5EF4-FFF2-40B4-BE49-F238E27FC236}">
                  <a16:creationId xmlns:a16="http://schemas.microsoft.com/office/drawing/2014/main" id="{1BCB8394-E664-42C3-A7E0-6CB601317E02}"/>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49" name="Line 34">
              <a:extLst>
                <a:ext uri="{FF2B5EF4-FFF2-40B4-BE49-F238E27FC236}">
                  <a16:creationId xmlns:a16="http://schemas.microsoft.com/office/drawing/2014/main" id="{FDD2F37D-7170-4D9E-AB63-7110407E2410}"/>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50" name="Line 35">
              <a:extLst>
                <a:ext uri="{FF2B5EF4-FFF2-40B4-BE49-F238E27FC236}">
                  <a16:creationId xmlns:a16="http://schemas.microsoft.com/office/drawing/2014/main" id="{91881465-EDDF-4B55-8F82-E2CF7CBCB022}"/>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51" name="Rectangle 36">
              <a:extLst>
                <a:ext uri="{FF2B5EF4-FFF2-40B4-BE49-F238E27FC236}">
                  <a16:creationId xmlns:a16="http://schemas.microsoft.com/office/drawing/2014/main" id="{3F0246F2-D303-4692-860D-4A9F708E8DE6}"/>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52" name="Line 37">
              <a:extLst>
                <a:ext uri="{FF2B5EF4-FFF2-40B4-BE49-F238E27FC236}">
                  <a16:creationId xmlns:a16="http://schemas.microsoft.com/office/drawing/2014/main" id="{159AD56C-8853-43FA-BB43-98587B4179DE}"/>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53" name="Line 38">
              <a:extLst>
                <a:ext uri="{FF2B5EF4-FFF2-40B4-BE49-F238E27FC236}">
                  <a16:creationId xmlns:a16="http://schemas.microsoft.com/office/drawing/2014/main" id="{D6B3CE5A-B3FA-453F-941D-BE3C92C5390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54" name="Line 39">
              <a:extLst>
                <a:ext uri="{FF2B5EF4-FFF2-40B4-BE49-F238E27FC236}">
                  <a16:creationId xmlns:a16="http://schemas.microsoft.com/office/drawing/2014/main" id="{1D1C3CBF-5983-4BD3-AB3C-8C537D784784}"/>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55" name="Rectangle 40">
              <a:extLst>
                <a:ext uri="{FF2B5EF4-FFF2-40B4-BE49-F238E27FC236}">
                  <a16:creationId xmlns:a16="http://schemas.microsoft.com/office/drawing/2014/main" id="{48536A80-D365-45FE-91D7-C6B3643008E8}"/>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56" name="Line 41">
              <a:extLst>
                <a:ext uri="{FF2B5EF4-FFF2-40B4-BE49-F238E27FC236}">
                  <a16:creationId xmlns:a16="http://schemas.microsoft.com/office/drawing/2014/main" id="{D894AEFD-73FF-4F62-862D-01965813BBD0}"/>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57" name="Line 42">
              <a:extLst>
                <a:ext uri="{FF2B5EF4-FFF2-40B4-BE49-F238E27FC236}">
                  <a16:creationId xmlns:a16="http://schemas.microsoft.com/office/drawing/2014/main" id="{F550D863-A6A9-4990-87B0-A036B7A69924}"/>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58" name="Line 43">
              <a:extLst>
                <a:ext uri="{FF2B5EF4-FFF2-40B4-BE49-F238E27FC236}">
                  <a16:creationId xmlns:a16="http://schemas.microsoft.com/office/drawing/2014/main" id="{561212D2-258E-4D55-B030-8255B41FF3A7}"/>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59" name="Line 44">
              <a:extLst>
                <a:ext uri="{FF2B5EF4-FFF2-40B4-BE49-F238E27FC236}">
                  <a16:creationId xmlns:a16="http://schemas.microsoft.com/office/drawing/2014/main" id="{F3853560-FAE9-4698-B256-D19B5BCBC9DE}"/>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60" name="Line 45">
              <a:extLst>
                <a:ext uri="{FF2B5EF4-FFF2-40B4-BE49-F238E27FC236}">
                  <a16:creationId xmlns:a16="http://schemas.microsoft.com/office/drawing/2014/main" id="{E9B03908-6BFB-4D8E-85BA-02B487C78B08}"/>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61" name="Line 46">
              <a:extLst>
                <a:ext uri="{FF2B5EF4-FFF2-40B4-BE49-F238E27FC236}">
                  <a16:creationId xmlns:a16="http://schemas.microsoft.com/office/drawing/2014/main" id="{2EDFBC4D-DDA7-49B4-9C39-1C75789D68E1}"/>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grpSp>
      <p:sp>
        <p:nvSpPr>
          <p:cNvPr id="162" name="Right Brace 161">
            <a:extLst>
              <a:ext uri="{FF2B5EF4-FFF2-40B4-BE49-F238E27FC236}">
                <a16:creationId xmlns:a16="http://schemas.microsoft.com/office/drawing/2014/main" id="{E502AF71-7C00-4A6E-A3B8-EEC90BE270E5}"/>
              </a:ext>
            </a:extLst>
          </p:cNvPr>
          <p:cNvSpPr/>
          <p:nvPr/>
        </p:nvSpPr>
        <p:spPr>
          <a:xfrm rot="16200000">
            <a:off x="7174380" y="255572"/>
            <a:ext cx="328721" cy="8794385"/>
          </a:xfrm>
          <a:prstGeom prst="rightBrace">
            <a:avLst>
              <a:gd name="adj1" fmla="val 146892"/>
              <a:gd name="adj2" fmla="val 29614"/>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grpSp>
        <p:nvGrpSpPr>
          <p:cNvPr id="9" name="Group 8">
            <a:extLst>
              <a:ext uri="{FF2B5EF4-FFF2-40B4-BE49-F238E27FC236}">
                <a16:creationId xmlns:a16="http://schemas.microsoft.com/office/drawing/2014/main" id="{1C2B1CCD-774E-4425-8969-5DF824CB8AB1}"/>
              </a:ext>
            </a:extLst>
          </p:cNvPr>
          <p:cNvGrpSpPr/>
          <p:nvPr/>
        </p:nvGrpSpPr>
        <p:grpSpPr>
          <a:xfrm>
            <a:off x="5013815" y="3747594"/>
            <a:ext cx="1082185" cy="574620"/>
            <a:chOff x="6772308" y="3901049"/>
            <a:chExt cx="1082491" cy="574783"/>
          </a:xfrm>
        </p:grpSpPr>
        <p:sp>
          <p:nvSpPr>
            <p:cNvPr id="163" name="Freeform 50">
              <a:extLst>
                <a:ext uri="{FF2B5EF4-FFF2-40B4-BE49-F238E27FC236}">
                  <a16:creationId xmlns:a16="http://schemas.microsoft.com/office/drawing/2014/main" id="{4E8F4EE5-81DB-419D-B6F2-A0207E91B6E5}"/>
                </a:ext>
              </a:extLst>
            </p:cNvPr>
            <p:cNvSpPr>
              <a:spLocks/>
            </p:cNvSpPr>
            <p:nvPr/>
          </p:nvSpPr>
          <p:spPr bwMode="auto">
            <a:xfrm>
              <a:off x="6772308" y="3901049"/>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64" name="Freeform 50">
              <a:extLst>
                <a:ext uri="{FF2B5EF4-FFF2-40B4-BE49-F238E27FC236}">
                  <a16:creationId xmlns:a16="http://schemas.microsoft.com/office/drawing/2014/main" id="{94ED0BF6-2DAE-4159-8F00-3ED9E0807963}"/>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accent1"/>
              </a:solidFill>
              <a:prstDash val="solid"/>
              <a:miter lim="800000"/>
              <a:headEnd/>
              <a:tailEnd/>
            </a:ln>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grpSp>
      <p:grpSp>
        <p:nvGrpSpPr>
          <p:cNvPr id="3" name="Group 2">
            <a:extLst>
              <a:ext uri="{FF2B5EF4-FFF2-40B4-BE49-F238E27FC236}">
                <a16:creationId xmlns:a16="http://schemas.microsoft.com/office/drawing/2014/main" id="{D330D71D-06D1-4031-8D81-A6F24EB11278}"/>
              </a:ext>
            </a:extLst>
          </p:cNvPr>
          <p:cNvGrpSpPr/>
          <p:nvPr/>
        </p:nvGrpSpPr>
        <p:grpSpPr>
          <a:xfrm>
            <a:off x="10202151" y="4876611"/>
            <a:ext cx="524356" cy="692354"/>
            <a:chOff x="10098762" y="4608227"/>
            <a:chExt cx="655882" cy="866020"/>
          </a:xfrm>
        </p:grpSpPr>
        <p:sp>
          <p:nvSpPr>
            <p:cNvPr id="166" name="Freeform 54">
              <a:extLst>
                <a:ext uri="{FF2B5EF4-FFF2-40B4-BE49-F238E27FC236}">
                  <a16:creationId xmlns:a16="http://schemas.microsoft.com/office/drawing/2014/main" id="{CD820A33-D9FC-4172-A62A-55AE677C6039}"/>
                </a:ext>
              </a:extLst>
            </p:cNvPr>
            <p:cNvSpPr>
              <a:spLocks noEditPoints="1"/>
            </p:cNvSpPr>
            <p:nvPr/>
          </p:nvSpPr>
          <p:spPr bwMode="auto">
            <a:xfrm>
              <a:off x="10098762" y="4608227"/>
              <a:ext cx="655882" cy="86602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chemeClr val="accent1"/>
            </a:solidFill>
            <a:ln w="25400">
              <a:solidFill>
                <a:srgbClr val="E6E6E6"/>
              </a:solidFill>
              <a:miter lim="800000"/>
            </a:ln>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grpSp>
          <p:nvGrpSpPr>
            <p:cNvPr id="167" name="Group 166">
              <a:extLst>
                <a:ext uri="{FF2B5EF4-FFF2-40B4-BE49-F238E27FC236}">
                  <a16:creationId xmlns:a16="http://schemas.microsoft.com/office/drawing/2014/main" id="{F6D9DD92-A142-4D68-BB18-C6A3B6A6B0CF}"/>
                </a:ext>
              </a:extLst>
            </p:cNvPr>
            <p:cNvGrpSpPr/>
            <p:nvPr/>
          </p:nvGrpSpPr>
          <p:grpSpPr>
            <a:xfrm>
              <a:off x="10326298" y="4915958"/>
              <a:ext cx="203201" cy="358593"/>
              <a:chOff x="10949140" y="2845563"/>
              <a:chExt cx="207305" cy="365835"/>
            </a:xfrm>
          </p:grpSpPr>
          <p:sp>
            <p:nvSpPr>
              <p:cNvPr id="168" name="Right Brace 167">
                <a:extLst>
                  <a:ext uri="{FF2B5EF4-FFF2-40B4-BE49-F238E27FC236}">
                    <a16:creationId xmlns:a16="http://schemas.microsoft.com/office/drawing/2014/main" id="{599E1CA5-2269-4125-A593-F8F90A8ABE40}"/>
                  </a:ext>
                </a:extLst>
              </p:cNvPr>
              <p:cNvSpPr/>
              <p:nvPr/>
            </p:nvSpPr>
            <p:spPr>
              <a:xfrm>
                <a:off x="11094253"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69" name="Right Brace 168">
                <a:extLst>
                  <a:ext uri="{FF2B5EF4-FFF2-40B4-BE49-F238E27FC236}">
                    <a16:creationId xmlns:a16="http://schemas.microsoft.com/office/drawing/2014/main" id="{606C41B2-72F3-4A30-8BD2-A3ED88433BA9}"/>
                  </a:ext>
                </a:extLst>
              </p:cNvPr>
              <p:cNvSpPr/>
              <p:nvPr/>
            </p:nvSpPr>
            <p:spPr>
              <a:xfrm flipH="1">
                <a:off x="10949140"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grpSp>
      </p:grpSp>
      <p:sp>
        <p:nvSpPr>
          <p:cNvPr id="170" name="TextBox 169">
            <a:extLst>
              <a:ext uri="{FF2B5EF4-FFF2-40B4-BE49-F238E27FC236}">
                <a16:creationId xmlns:a16="http://schemas.microsoft.com/office/drawing/2014/main" id="{6D92B895-9890-445D-84F5-C25CE8451E15}"/>
              </a:ext>
            </a:extLst>
          </p:cNvPr>
          <p:cNvSpPr txBox="1"/>
          <p:nvPr/>
        </p:nvSpPr>
        <p:spPr>
          <a:xfrm>
            <a:off x="7427148" y="5766206"/>
            <a:ext cx="1536869" cy="812712"/>
          </a:xfrm>
          <a:prstGeom prst="rect">
            <a:avLst/>
          </a:prstGeom>
          <a:noFill/>
        </p:spPr>
        <p:txBody>
          <a:bodyPr wrap="none" lIns="179184" tIns="143346" rIns="179184" bIns="143346" rtlCol="0" anchor="t">
            <a:spAutoFit/>
          </a:bodyPr>
          <a:lstStyle/>
          <a:p>
            <a:pPr algn="ctr" defTabSz="895791">
              <a:spcAft>
                <a:spcPts val="588"/>
              </a:spcAft>
              <a:defRPr/>
            </a:pPr>
            <a:r>
              <a:rPr lang="es-MX" kern="0" dirty="0"/>
              <a:t>PaaS</a:t>
            </a:r>
          </a:p>
          <a:p>
            <a:pPr algn="ctr" defTabSz="895791">
              <a:spcAft>
                <a:spcPts val="588"/>
              </a:spcAft>
              <a:defRPr/>
            </a:pPr>
            <a:r>
              <a:rPr lang="es-MX" sz="1100" i="1" kern="0" dirty="0"/>
              <a:t>Application </a:t>
            </a:r>
            <a:r>
              <a:rPr lang="es-MX" sz="1100" i="1" kern="0" dirty="0" err="1"/>
              <a:t>Platform</a:t>
            </a:r>
            <a:endParaRPr lang="es-MX" sz="1100" i="1" kern="0" dirty="0"/>
          </a:p>
        </p:txBody>
      </p:sp>
      <p:sp>
        <p:nvSpPr>
          <p:cNvPr id="171" name="TextBox 170">
            <a:extLst>
              <a:ext uri="{FF2B5EF4-FFF2-40B4-BE49-F238E27FC236}">
                <a16:creationId xmlns:a16="http://schemas.microsoft.com/office/drawing/2014/main" id="{951AC09D-115B-48F1-85C9-F87D0ADD4E77}"/>
              </a:ext>
            </a:extLst>
          </p:cNvPr>
          <p:cNvSpPr txBox="1"/>
          <p:nvPr/>
        </p:nvSpPr>
        <p:spPr>
          <a:xfrm>
            <a:off x="9735169" y="5766206"/>
            <a:ext cx="1458322" cy="812712"/>
          </a:xfrm>
          <a:prstGeom prst="rect">
            <a:avLst/>
          </a:prstGeom>
          <a:noFill/>
        </p:spPr>
        <p:txBody>
          <a:bodyPr wrap="none" lIns="179184" tIns="143346" rIns="179184" bIns="143346" rtlCol="0" anchor="t">
            <a:spAutoFit/>
          </a:bodyPr>
          <a:lstStyle/>
          <a:p>
            <a:pPr algn="ctr" defTabSz="895791">
              <a:spcAft>
                <a:spcPts val="588"/>
              </a:spcAft>
              <a:defRPr/>
            </a:pPr>
            <a:r>
              <a:rPr lang="es-MX" kern="0" dirty="0" err="1"/>
              <a:t>FaaS</a:t>
            </a:r>
            <a:endParaRPr lang="es-MX" kern="0" dirty="0"/>
          </a:p>
          <a:p>
            <a:pPr algn="ctr" defTabSz="895791">
              <a:spcAft>
                <a:spcPts val="588"/>
              </a:spcAft>
              <a:defRPr/>
            </a:pPr>
            <a:r>
              <a:rPr lang="es-MX" sz="1100" i="1" kern="0" dirty="0" err="1"/>
              <a:t>Serverless</a:t>
            </a:r>
            <a:r>
              <a:rPr lang="es-MX" sz="1100" i="1" kern="0" dirty="0"/>
              <a:t> </a:t>
            </a:r>
            <a:r>
              <a:rPr lang="es-MX" sz="1100" i="1" kern="0" dirty="0" err="1"/>
              <a:t>Platform</a:t>
            </a:r>
            <a:endParaRPr lang="es-MX" sz="1100" i="1" kern="0" dirty="0"/>
          </a:p>
        </p:txBody>
      </p:sp>
      <p:grpSp>
        <p:nvGrpSpPr>
          <p:cNvPr id="172" name="Group 171">
            <a:extLst>
              <a:ext uri="{FF2B5EF4-FFF2-40B4-BE49-F238E27FC236}">
                <a16:creationId xmlns:a16="http://schemas.microsoft.com/office/drawing/2014/main" id="{D73558C4-3748-4B59-8C13-78A438E2F06C}"/>
              </a:ext>
            </a:extLst>
          </p:cNvPr>
          <p:cNvGrpSpPr/>
          <p:nvPr/>
        </p:nvGrpSpPr>
        <p:grpSpPr>
          <a:xfrm>
            <a:off x="5495220" y="4995639"/>
            <a:ext cx="716654" cy="573326"/>
            <a:chOff x="5395286" y="2674311"/>
            <a:chExt cx="914389" cy="731512"/>
          </a:xfrm>
        </p:grpSpPr>
        <p:grpSp>
          <p:nvGrpSpPr>
            <p:cNvPr id="173" name="Group 172">
              <a:extLst>
                <a:ext uri="{FF2B5EF4-FFF2-40B4-BE49-F238E27FC236}">
                  <a16:creationId xmlns:a16="http://schemas.microsoft.com/office/drawing/2014/main" id="{7D8656F6-0F34-4805-BCA9-8CFF662BEC50}"/>
                </a:ext>
              </a:extLst>
            </p:cNvPr>
            <p:cNvGrpSpPr/>
            <p:nvPr/>
          </p:nvGrpSpPr>
          <p:grpSpPr>
            <a:xfrm>
              <a:off x="5395286" y="2674311"/>
              <a:ext cx="914389" cy="457195"/>
              <a:chOff x="5303847" y="2765750"/>
              <a:chExt cx="914389" cy="457195"/>
            </a:xfrm>
          </p:grpSpPr>
          <p:sp>
            <p:nvSpPr>
              <p:cNvPr id="179" name="Rectangle 32">
                <a:extLst>
                  <a:ext uri="{FF2B5EF4-FFF2-40B4-BE49-F238E27FC236}">
                    <a16:creationId xmlns:a16="http://schemas.microsoft.com/office/drawing/2014/main" id="{E689D35C-CEA0-4E3D-8D8E-2605C9072020}"/>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80" name="Rectangle 32">
                <a:extLst>
                  <a:ext uri="{FF2B5EF4-FFF2-40B4-BE49-F238E27FC236}">
                    <a16:creationId xmlns:a16="http://schemas.microsoft.com/office/drawing/2014/main" id="{8B78550C-F4EE-4681-A9A5-527CF8BF47F5}"/>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81" name="Rectangle 32">
                <a:extLst>
                  <a:ext uri="{FF2B5EF4-FFF2-40B4-BE49-F238E27FC236}">
                    <a16:creationId xmlns:a16="http://schemas.microsoft.com/office/drawing/2014/main" id="{132DC28C-34EC-4729-ABE5-F3FB50DF79FD}"/>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82" name="Rectangle 32">
                <a:extLst>
                  <a:ext uri="{FF2B5EF4-FFF2-40B4-BE49-F238E27FC236}">
                    <a16:creationId xmlns:a16="http://schemas.microsoft.com/office/drawing/2014/main" id="{D9DC494A-A284-4820-9BA3-F702F8A99EA6}"/>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83" name="Rectangle 32">
                <a:extLst>
                  <a:ext uri="{FF2B5EF4-FFF2-40B4-BE49-F238E27FC236}">
                    <a16:creationId xmlns:a16="http://schemas.microsoft.com/office/drawing/2014/main" id="{745CB125-C31A-402A-98D6-1C6A28443F07}"/>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84" name="Rectangle 32">
                <a:extLst>
                  <a:ext uri="{FF2B5EF4-FFF2-40B4-BE49-F238E27FC236}">
                    <a16:creationId xmlns:a16="http://schemas.microsoft.com/office/drawing/2014/main" id="{55EBEB5E-8892-4D6E-821B-2BB3B128154D}"/>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grpSp>
        <p:sp>
          <p:nvSpPr>
            <p:cNvPr id="174" name="Rectangle 32">
              <a:extLst>
                <a:ext uri="{FF2B5EF4-FFF2-40B4-BE49-F238E27FC236}">
                  <a16:creationId xmlns:a16="http://schemas.microsoft.com/office/drawing/2014/main" id="{54932D8B-B746-410A-A7D1-681256376188}"/>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75" name="Line 33">
              <a:extLst>
                <a:ext uri="{FF2B5EF4-FFF2-40B4-BE49-F238E27FC236}">
                  <a16:creationId xmlns:a16="http://schemas.microsoft.com/office/drawing/2014/main" id="{80C3F26F-75EE-4826-BE59-DAF5F352D166}"/>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76" name="Line 34">
              <a:extLst>
                <a:ext uri="{FF2B5EF4-FFF2-40B4-BE49-F238E27FC236}">
                  <a16:creationId xmlns:a16="http://schemas.microsoft.com/office/drawing/2014/main" id="{56C7126D-38AA-4025-B2DC-342904605096}"/>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77" name="Line 35">
              <a:extLst>
                <a:ext uri="{FF2B5EF4-FFF2-40B4-BE49-F238E27FC236}">
                  <a16:creationId xmlns:a16="http://schemas.microsoft.com/office/drawing/2014/main" id="{6B790816-AB84-4BB3-B4CD-C72E77B7EF23}"/>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78" name="Line 45">
              <a:extLst>
                <a:ext uri="{FF2B5EF4-FFF2-40B4-BE49-F238E27FC236}">
                  <a16:creationId xmlns:a16="http://schemas.microsoft.com/office/drawing/2014/main" id="{66D15EB3-950D-40EA-BF87-963C710FC462}"/>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grpSp>
      <p:sp>
        <p:nvSpPr>
          <p:cNvPr id="185" name="TextBox 184">
            <a:extLst>
              <a:ext uri="{FF2B5EF4-FFF2-40B4-BE49-F238E27FC236}">
                <a16:creationId xmlns:a16="http://schemas.microsoft.com/office/drawing/2014/main" id="{5ACD17F3-0F4B-43B2-A3C1-58A6538B0BF6}"/>
              </a:ext>
            </a:extLst>
          </p:cNvPr>
          <p:cNvSpPr txBox="1"/>
          <p:nvPr/>
        </p:nvSpPr>
        <p:spPr>
          <a:xfrm>
            <a:off x="2694160" y="5766206"/>
            <a:ext cx="1677934" cy="981989"/>
          </a:xfrm>
          <a:prstGeom prst="rect">
            <a:avLst/>
          </a:prstGeom>
          <a:noFill/>
        </p:spPr>
        <p:txBody>
          <a:bodyPr wrap="none" lIns="179184" tIns="143346" rIns="179184" bIns="143346" rtlCol="0" anchor="t">
            <a:spAutoFit/>
          </a:bodyPr>
          <a:lstStyle/>
          <a:p>
            <a:pPr algn="ctr" defTabSz="895791">
              <a:spcAft>
                <a:spcPts val="588"/>
              </a:spcAft>
              <a:defRPr/>
            </a:pPr>
            <a:r>
              <a:rPr lang="es-MX" kern="0" dirty="0"/>
              <a:t>IaaS</a:t>
            </a:r>
          </a:p>
          <a:p>
            <a:pPr algn="ctr" defTabSz="895791">
              <a:defRPr/>
            </a:pPr>
            <a:r>
              <a:rPr lang="es-MX" sz="1100" i="1" kern="0" dirty="0" err="1"/>
              <a:t>Infrastructure</a:t>
            </a:r>
            <a:r>
              <a:rPr lang="es-MX" sz="1100" i="1" kern="0" dirty="0"/>
              <a:t> </a:t>
            </a:r>
            <a:r>
              <a:rPr lang="es-MX" sz="1100" i="1" kern="0" dirty="0" err="1"/>
              <a:t>Platform</a:t>
            </a:r>
            <a:endParaRPr lang="es-MX" sz="1100" i="1" kern="0" dirty="0"/>
          </a:p>
          <a:p>
            <a:pPr algn="ctr">
              <a:spcAft>
                <a:spcPts val="600"/>
              </a:spcAft>
            </a:pPr>
            <a:r>
              <a:rPr lang="es-MX" sz="1100" dirty="0"/>
              <a:t>“</a:t>
            </a:r>
            <a:r>
              <a:rPr lang="es-MX" sz="1100" dirty="0" err="1"/>
              <a:t>lift</a:t>
            </a:r>
            <a:r>
              <a:rPr lang="es-MX" sz="1100" dirty="0"/>
              <a:t> &amp; shift”</a:t>
            </a:r>
          </a:p>
        </p:txBody>
      </p:sp>
      <p:cxnSp>
        <p:nvCxnSpPr>
          <p:cNvPr id="187" name="Straight Arrow Connector 186">
            <a:extLst>
              <a:ext uri="{FF2B5EF4-FFF2-40B4-BE49-F238E27FC236}">
                <a16:creationId xmlns:a16="http://schemas.microsoft.com/office/drawing/2014/main" id="{1AE23443-AFC0-4426-8EF7-AF24FFE044EC}"/>
              </a:ext>
            </a:extLst>
          </p:cNvPr>
          <p:cNvCxnSpPr>
            <a:cxnSpLocks/>
          </p:cNvCxnSpPr>
          <p:nvPr/>
        </p:nvCxnSpPr>
        <p:spPr>
          <a:xfrm>
            <a:off x="458801" y="5770923"/>
            <a:ext cx="11274402" cy="0"/>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8EA69E26-F53B-481B-A512-76081B8FE371}"/>
              </a:ext>
            </a:extLst>
          </p:cNvPr>
          <p:cNvSpPr/>
          <p:nvPr/>
        </p:nvSpPr>
        <p:spPr bwMode="auto">
          <a:xfrm>
            <a:off x="1191471"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672" fontAlgn="base">
              <a:lnSpc>
                <a:spcPct val="90000"/>
              </a:lnSpc>
              <a:spcBef>
                <a:spcPct val="0"/>
              </a:spcBef>
              <a:spcAft>
                <a:spcPct val="0"/>
              </a:spcAft>
              <a:defRPr/>
            </a:pPr>
            <a:endParaRPr lang="es-MX"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DBF0B1CC-6F7E-49F4-81F6-590237A26881}"/>
              </a:ext>
            </a:extLst>
          </p:cNvPr>
          <p:cNvSpPr/>
          <p:nvPr/>
        </p:nvSpPr>
        <p:spPr bwMode="auto">
          <a:xfrm>
            <a:off x="3446968"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672" fontAlgn="base">
              <a:lnSpc>
                <a:spcPct val="90000"/>
              </a:lnSpc>
              <a:spcBef>
                <a:spcPct val="0"/>
              </a:spcBef>
              <a:spcAft>
                <a:spcPct val="0"/>
              </a:spcAft>
              <a:defRPr/>
            </a:pPr>
            <a:endParaRPr lang="es-MX"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0" name="Oval 189">
            <a:extLst>
              <a:ext uri="{FF2B5EF4-FFF2-40B4-BE49-F238E27FC236}">
                <a16:creationId xmlns:a16="http://schemas.microsoft.com/office/drawing/2014/main" id="{B160906E-E3B3-4671-BB12-73AC05CBEA4E}"/>
              </a:ext>
            </a:extLst>
          </p:cNvPr>
          <p:cNvSpPr/>
          <p:nvPr/>
        </p:nvSpPr>
        <p:spPr bwMode="auto">
          <a:xfrm>
            <a:off x="8109425"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672" fontAlgn="base">
              <a:lnSpc>
                <a:spcPct val="90000"/>
              </a:lnSpc>
              <a:spcBef>
                <a:spcPct val="0"/>
              </a:spcBef>
              <a:spcAft>
                <a:spcPct val="0"/>
              </a:spcAft>
              <a:defRPr/>
            </a:pPr>
            <a:endParaRPr lang="es-MX"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Oval 190">
            <a:extLst>
              <a:ext uri="{FF2B5EF4-FFF2-40B4-BE49-F238E27FC236}">
                <a16:creationId xmlns:a16="http://schemas.microsoft.com/office/drawing/2014/main" id="{62899E74-B344-40A2-840D-14036F5EFADD}"/>
              </a:ext>
            </a:extLst>
          </p:cNvPr>
          <p:cNvSpPr/>
          <p:nvPr/>
        </p:nvSpPr>
        <p:spPr bwMode="auto">
          <a:xfrm>
            <a:off x="10378172"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672" fontAlgn="base">
              <a:lnSpc>
                <a:spcPct val="90000"/>
              </a:lnSpc>
              <a:spcBef>
                <a:spcPct val="0"/>
              </a:spcBef>
              <a:spcAft>
                <a:spcPct val="0"/>
              </a:spcAft>
              <a:defRPr/>
            </a:pPr>
            <a:endParaRPr lang="es-MX"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86D31D5E-CEFF-4BF9-AA27-F4462ABEFA72}"/>
              </a:ext>
            </a:extLst>
          </p:cNvPr>
          <p:cNvSpPr/>
          <p:nvPr/>
        </p:nvSpPr>
        <p:spPr bwMode="auto">
          <a:xfrm>
            <a:off x="5767389"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672" fontAlgn="base">
              <a:lnSpc>
                <a:spcPct val="90000"/>
              </a:lnSpc>
              <a:spcBef>
                <a:spcPct val="0"/>
              </a:spcBef>
              <a:spcAft>
                <a:spcPct val="0"/>
              </a:spcAft>
              <a:defRPr/>
            </a:pPr>
            <a:endParaRPr lang="es-MX"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98863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gradFill>
                  <a:gsLst>
                    <a:gs pos="1250">
                      <a:schemeClr val="tx2"/>
                    </a:gs>
                    <a:gs pos="100000">
                      <a:schemeClr val="tx2"/>
                    </a:gs>
                  </a:gsLst>
                  <a:lin ang="0" scaled="0"/>
                </a:gradFill>
              </a:rPr>
              <a:t>DevOps: la conversación en tres etapas</a:t>
            </a:r>
          </a:p>
        </p:txBody>
      </p:sp>
      <p:grpSp>
        <p:nvGrpSpPr>
          <p:cNvPr id="8" name="Group 7"/>
          <p:cNvGrpSpPr/>
          <p:nvPr/>
        </p:nvGrpSpPr>
        <p:grpSpPr>
          <a:xfrm>
            <a:off x="4274539" y="5512033"/>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s-ES" sz="5293" b="1">
                  <a:ln w="0"/>
                  <a:gradFill>
                    <a:gsLst>
                      <a:gs pos="1250">
                        <a:srgbClr val="FFFFFF"/>
                      </a:gs>
                      <a:gs pos="100000">
                        <a:srgbClr val="FFFFFF"/>
                      </a:gs>
                    </a:gsLst>
                    <a:lin ang="0" scaled="0"/>
                  </a:gradFill>
                  <a:latin typeface="Segoe UI Semilight"/>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s-ES" sz="3920">
                  <a:ln w="0"/>
                  <a:gradFill>
                    <a:gsLst>
                      <a:gs pos="1250">
                        <a:srgbClr val="FFFFFF"/>
                      </a:gs>
                      <a:gs pos="100000">
                        <a:srgbClr val="FFFFFF"/>
                      </a:gs>
                    </a:gsLst>
                    <a:lin ang="0" scaled="0"/>
                  </a:gradFill>
                  <a:latin typeface="Segoe UI Light"/>
                </a:rPr>
                <a:t>Proceso</a:t>
              </a:r>
            </a:p>
          </p:txBody>
        </p:sp>
      </p:grpSp>
      <p:grpSp>
        <p:nvGrpSpPr>
          <p:cNvPr id="9" name="Group 8"/>
          <p:cNvGrpSpPr/>
          <p:nvPr/>
        </p:nvGrpSpPr>
        <p:grpSpPr>
          <a:xfrm>
            <a:off x="8046854" y="5512034"/>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s-ES" sz="5293" b="1">
                  <a:ln w="0"/>
                  <a:gradFill>
                    <a:gsLst>
                      <a:gs pos="1250">
                        <a:srgbClr val="FFFFFF"/>
                      </a:gs>
                      <a:gs pos="100000">
                        <a:srgbClr val="FFFFFF"/>
                      </a:gs>
                    </a:gsLst>
                    <a:lin ang="0" scaled="0"/>
                  </a:gradFill>
                  <a:latin typeface="Segoe UI Semilight"/>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s-ES" sz="3920">
                  <a:ln w="0"/>
                  <a:gradFill>
                    <a:gsLst>
                      <a:gs pos="1250">
                        <a:srgbClr val="FFFFFF"/>
                      </a:gs>
                      <a:gs pos="100000">
                        <a:srgbClr val="FFFFFF"/>
                      </a:gs>
                    </a:gsLst>
                    <a:lin ang="0" scaled="0"/>
                  </a:gradFill>
                  <a:latin typeface="Segoe UI Light"/>
                </a:rPr>
                <a:t>Productos</a:t>
              </a:r>
            </a:p>
          </p:txBody>
        </p:sp>
      </p:grpSp>
      <p:grpSp>
        <p:nvGrpSpPr>
          <p:cNvPr id="19" name="Group 18"/>
          <p:cNvGrpSpPr/>
          <p:nvPr/>
        </p:nvGrpSpPr>
        <p:grpSpPr>
          <a:xfrm>
            <a:off x="502222" y="5517244"/>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s-ES" sz="5293" b="1">
                  <a:ln w="0"/>
                  <a:gradFill>
                    <a:gsLst>
                      <a:gs pos="1250">
                        <a:srgbClr val="FFFFFF"/>
                      </a:gs>
                      <a:gs pos="100000">
                        <a:srgbClr val="FFFFFF"/>
                      </a:gs>
                    </a:gsLst>
                    <a:lin ang="0" scaled="0"/>
                  </a:gradFill>
                  <a:latin typeface="Segoe UI Semilight"/>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s-ES" sz="3920">
                  <a:ln w="0"/>
                  <a:gradFill>
                    <a:gsLst>
                      <a:gs pos="1250">
                        <a:srgbClr val="FFFFFF"/>
                      </a:gs>
                      <a:gs pos="100000">
                        <a:srgbClr val="FFFFFF"/>
                      </a:gs>
                    </a:gsLst>
                    <a:lin ang="0" scaled="0"/>
                  </a:gradFill>
                  <a:latin typeface="Segoe UI Light"/>
                </a:rPr>
                <a:t>Personas</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6" y="2060534"/>
            <a:ext cx="1691063" cy="302675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04" y="2432206"/>
            <a:ext cx="1303997" cy="2559869"/>
          </a:xfrm>
          <a:prstGeom prst="rect">
            <a:avLst/>
          </a:prstGeom>
        </p:spPr>
      </p:pic>
      <p:grpSp>
        <p:nvGrpSpPr>
          <p:cNvPr id="5" name="Group 4"/>
          <p:cNvGrpSpPr/>
          <p:nvPr/>
        </p:nvGrpSpPr>
        <p:grpSpPr>
          <a:xfrm>
            <a:off x="4478999" y="2059247"/>
            <a:ext cx="3234003" cy="3235117"/>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grpSp>
      <p:grpSp>
        <p:nvGrpSpPr>
          <p:cNvPr id="4" name="Group 4"/>
          <p:cNvGrpSpPr>
            <a:grpSpLocks noChangeAspect="1"/>
          </p:cNvGrpSpPr>
          <p:nvPr/>
        </p:nvGrpSpPr>
        <p:grpSpPr bwMode="auto">
          <a:xfrm>
            <a:off x="7546466" y="1139693"/>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grpSp>
      <p:sp>
        <p:nvSpPr>
          <p:cNvPr id="25" name="TextBox 24"/>
          <p:cNvSpPr txBox="1"/>
          <p:nvPr/>
        </p:nvSpPr>
        <p:spPr>
          <a:xfrm>
            <a:off x="1144463" y="3224296"/>
            <a:ext cx="724350" cy="506833"/>
          </a:xfrm>
          <a:prstGeom prst="rect">
            <a:avLst/>
          </a:prstGeom>
          <a:noFill/>
        </p:spPr>
        <p:txBody>
          <a:bodyPr wrap="none" lIns="179285" tIns="143428" rIns="179285" bIns="143428" rtlCol="0">
            <a:spAutoFit/>
          </a:bodyPr>
          <a:lstStyle/>
          <a:p>
            <a:pPr defTabSz="914367">
              <a:lnSpc>
                <a:spcPct val="90000"/>
              </a:lnSpc>
              <a:spcAft>
                <a:spcPts val="588"/>
              </a:spcAft>
            </a:pPr>
            <a:r>
              <a:rPr lang="es-ES" sz="1568" b="1">
                <a:gradFill>
                  <a:gsLst>
                    <a:gs pos="2917">
                      <a:srgbClr val="282828">
                        <a:lumMod val="50000"/>
                      </a:srgbClr>
                    </a:gs>
                    <a:gs pos="30000">
                      <a:srgbClr val="282828">
                        <a:lumMod val="50000"/>
                      </a:srgbClr>
                    </a:gs>
                  </a:gsLst>
                  <a:lin ang="5400000" scaled="0"/>
                </a:gradFill>
                <a:latin typeface="Segoe UI Semilight"/>
              </a:rPr>
              <a:t>DEV</a:t>
            </a:r>
          </a:p>
        </p:txBody>
      </p:sp>
      <p:sp>
        <p:nvSpPr>
          <p:cNvPr id="58" name="TextBox 57"/>
          <p:cNvSpPr txBox="1"/>
          <p:nvPr/>
        </p:nvSpPr>
        <p:spPr>
          <a:xfrm>
            <a:off x="2402003" y="3224296"/>
            <a:ext cx="729160" cy="506833"/>
          </a:xfrm>
          <a:prstGeom prst="rect">
            <a:avLst/>
          </a:prstGeom>
          <a:noFill/>
        </p:spPr>
        <p:txBody>
          <a:bodyPr wrap="none" lIns="179285" tIns="143428" rIns="179285" bIns="143428" rtlCol="0">
            <a:spAutoFit/>
          </a:bodyPr>
          <a:lstStyle/>
          <a:p>
            <a:pPr defTabSz="914367">
              <a:lnSpc>
                <a:spcPct val="90000"/>
              </a:lnSpc>
              <a:spcAft>
                <a:spcPts val="588"/>
              </a:spcAft>
            </a:pPr>
            <a:r>
              <a:rPr lang="es-ES" sz="1568" b="1">
                <a:gradFill>
                  <a:gsLst>
                    <a:gs pos="2917">
                      <a:srgbClr val="FFFFFF"/>
                    </a:gs>
                    <a:gs pos="30000">
                      <a:srgbClr val="FFFFFF"/>
                    </a:gs>
                  </a:gsLst>
                  <a:lin ang="5400000" scaled="0"/>
                </a:gradFill>
                <a:latin typeface="Segoe UI Semilight"/>
              </a:rPr>
              <a:t>OPS</a:t>
            </a:r>
          </a:p>
        </p:txBody>
      </p:sp>
    </p:spTree>
    <p:extLst>
      <p:ext uri="{BB962C8B-B14F-4D97-AF65-F5344CB8AC3E}">
        <p14:creationId xmlns:p14="http://schemas.microsoft.com/office/powerpoint/2010/main" val="18245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bwMode="auto">
          <a:xfrm>
            <a:off x="1" y="5708198"/>
            <a:ext cx="12192000" cy="11493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6" name="Picture 45">
            <a:extLst>
              <a:ext uri="{FF2B5EF4-FFF2-40B4-BE49-F238E27FC236}">
                <a16:creationId xmlns:a16="http://schemas.microsoft.com/office/drawing/2014/main" id="{37E3FC01-A755-AE4C-AB41-0E5B1637E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349713" y="3402313"/>
            <a:ext cx="1341066" cy="2559869"/>
          </a:xfrm>
          <a:prstGeom prst="rect">
            <a:avLst/>
          </a:prstGeom>
        </p:spPr>
      </p:pic>
      <p:grpSp>
        <p:nvGrpSpPr>
          <p:cNvPr id="56" name="Group 55"/>
          <p:cNvGrpSpPr/>
          <p:nvPr/>
        </p:nvGrpSpPr>
        <p:grpSpPr>
          <a:xfrm>
            <a:off x="1153887" y="3374148"/>
            <a:ext cx="1395978" cy="2614528"/>
            <a:chOff x="-1438275" y="3568700"/>
            <a:chExt cx="1323975" cy="2479674"/>
          </a:xfrm>
        </p:grpSpPr>
        <p:sp>
          <p:nvSpPr>
            <p:cNvPr id="8" name="AutoShape 3"/>
            <p:cNvSpPr>
              <a:spLocks noChangeAspect="1" noChangeArrowheads="1" noTextEdit="1"/>
            </p:cNvSpPr>
            <p:nvPr/>
          </p:nvSpPr>
          <p:spPr bwMode="auto">
            <a:xfrm>
              <a:off x="-1438275" y="3570287"/>
              <a:ext cx="13239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12" name="Freeform 5"/>
            <p:cNvSpPr>
              <a:spLocks/>
            </p:cNvSpPr>
            <p:nvPr/>
          </p:nvSpPr>
          <p:spPr bwMode="auto">
            <a:xfrm>
              <a:off x="-1258888" y="3800475"/>
              <a:ext cx="395288" cy="82550"/>
            </a:xfrm>
            <a:custGeom>
              <a:avLst/>
              <a:gdLst>
                <a:gd name="T0" fmla="*/ 0 w 172"/>
                <a:gd name="T1" fmla="*/ 27 h 36"/>
                <a:gd name="T2" fmla="*/ 9 w 172"/>
                <a:gd name="T3" fmla="*/ 36 h 36"/>
                <a:gd name="T4" fmla="*/ 163 w 172"/>
                <a:gd name="T5" fmla="*/ 36 h 36"/>
                <a:gd name="T6" fmla="*/ 172 w 172"/>
                <a:gd name="T7" fmla="*/ 27 h 36"/>
                <a:gd name="T8" fmla="*/ 172 w 172"/>
                <a:gd name="T9" fmla="*/ 9 h 36"/>
                <a:gd name="T10" fmla="*/ 163 w 172"/>
                <a:gd name="T11" fmla="*/ 0 h 36"/>
                <a:gd name="T12" fmla="*/ 9 w 172"/>
                <a:gd name="T13" fmla="*/ 0 h 36"/>
                <a:gd name="T14" fmla="*/ 0 w 172"/>
                <a:gd name="T15" fmla="*/ 9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14" name="Freeform 6"/>
            <p:cNvSpPr>
              <a:spLocks/>
            </p:cNvSpPr>
            <p:nvPr/>
          </p:nvSpPr>
          <p:spPr bwMode="auto">
            <a:xfrm>
              <a:off x="-957263" y="5913437"/>
              <a:ext cx="258763" cy="13493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6" name="Freeform 7"/>
            <p:cNvSpPr>
              <a:spLocks/>
            </p:cNvSpPr>
            <p:nvPr/>
          </p:nvSpPr>
          <p:spPr bwMode="auto">
            <a:xfrm>
              <a:off x="-1277938" y="4879974"/>
              <a:ext cx="433388" cy="1049337"/>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7" name="Freeform 8"/>
            <p:cNvSpPr>
              <a:spLocks/>
            </p:cNvSpPr>
            <p:nvPr/>
          </p:nvSpPr>
          <p:spPr bwMode="auto">
            <a:xfrm>
              <a:off x="-1277938" y="5913437"/>
              <a:ext cx="258763" cy="134937"/>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8" name="Freeform 9"/>
            <p:cNvSpPr>
              <a:spLocks/>
            </p:cNvSpPr>
            <p:nvPr/>
          </p:nvSpPr>
          <p:spPr bwMode="auto">
            <a:xfrm>
              <a:off x="-1435100" y="4105275"/>
              <a:ext cx="749300" cy="774700"/>
            </a:xfrm>
            <a:custGeom>
              <a:avLst/>
              <a:gdLst>
                <a:gd name="T0" fmla="*/ 69 w 326"/>
                <a:gd name="T1" fmla="*/ 0 h 338"/>
                <a:gd name="T2" fmla="*/ 257 w 326"/>
                <a:gd name="T3" fmla="*/ 0 h 338"/>
                <a:gd name="T4" fmla="*/ 326 w 326"/>
                <a:gd name="T5" fmla="*/ 69 h 338"/>
                <a:gd name="T6" fmla="*/ 326 w 326"/>
                <a:gd name="T7" fmla="*/ 127 h 338"/>
                <a:gd name="T8" fmla="*/ 257 w 326"/>
                <a:gd name="T9" fmla="*/ 127 h 338"/>
                <a:gd name="T10" fmla="*/ 257 w 326"/>
                <a:gd name="T11" fmla="*/ 338 h 338"/>
                <a:gd name="T12" fmla="*/ 69 w 326"/>
                <a:gd name="T13" fmla="*/ 338 h 338"/>
                <a:gd name="T14" fmla="*/ 69 w 326"/>
                <a:gd name="T15" fmla="*/ 127 h 338"/>
                <a:gd name="T16" fmla="*/ 0 w 326"/>
                <a:gd name="T17" fmla="*/ 127 h 338"/>
                <a:gd name="T18" fmla="*/ 0 w 326"/>
                <a:gd name="T19" fmla="*/ 69 h 338"/>
                <a:gd name="T20" fmla="*/ 69 w 326"/>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338">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9" name="Freeform 10"/>
            <p:cNvSpPr>
              <a:spLocks/>
            </p:cNvSpPr>
            <p:nvPr/>
          </p:nvSpPr>
          <p:spPr bwMode="auto">
            <a:xfrm>
              <a:off x="-823913" y="4395787"/>
              <a:ext cx="266700" cy="400050"/>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30" name="Rectangle 11"/>
            <p:cNvSpPr>
              <a:spLocks noChangeArrowheads="1"/>
            </p:cNvSpPr>
            <p:nvPr/>
          </p:nvSpPr>
          <p:spPr bwMode="auto">
            <a:xfrm>
              <a:off x="-1414463" y="4395787"/>
              <a:ext cx="114300" cy="693737"/>
            </a:xfrm>
            <a:prstGeom prst="rect">
              <a:avLst/>
            </a:prstGeom>
            <a:solidFill>
              <a:srgbClr val="6D563D"/>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31" name="Freeform 12"/>
            <p:cNvSpPr>
              <a:spLocks/>
            </p:cNvSpPr>
            <p:nvPr/>
          </p:nvSpPr>
          <p:spPr bwMode="auto">
            <a:xfrm>
              <a:off x="-1417638" y="4970462"/>
              <a:ext cx="117475" cy="236537"/>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36" name="Freeform 13"/>
            <p:cNvSpPr>
              <a:spLocks/>
            </p:cNvSpPr>
            <p:nvPr/>
          </p:nvSpPr>
          <p:spPr bwMode="auto">
            <a:xfrm>
              <a:off x="-674688" y="4678362"/>
              <a:ext cx="233363" cy="117475"/>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0" name="Freeform 17"/>
            <p:cNvSpPr>
              <a:spLocks/>
            </p:cNvSpPr>
            <p:nvPr/>
          </p:nvSpPr>
          <p:spPr bwMode="auto">
            <a:xfrm>
              <a:off x="-1130300" y="3946525"/>
              <a:ext cx="138113" cy="227012"/>
            </a:xfrm>
            <a:custGeom>
              <a:avLst/>
              <a:gdLst>
                <a:gd name="T0" fmla="*/ 44 w 87"/>
                <a:gd name="T1" fmla="*/ 143 h 143"/>
                <a:gd name="T2" fmla="*/ 87 w 87"/>
                <a:gd name="T3" fmla="*/ 100 h 143"/>
                <a:gd name="T4" fmla="*/ 87 w 87"/>
                <a:gd name="T5" fmla="*/ 0 h 143"/>
                <a:gd name="T6" fmla="*/ 0 w 87"/>
                <a:gd name="T7" fmla="*/ 0 h 143"/>
                <a:gd name="T8" fmla="*/ 0 w 87"/>
                <a:gd name="T9" fmla="*/ 100 h 143"/>
                <a:gd name="T10" fmla="*/ 44 w 87"/>
                <a:gd name="T11" fmla="*/ 143 h 143"/>
              </a:gdLst>
              <a:ahLst/>
              <a:cxnLst>
                <a:cxn ang="0">
                  <a:pos x="T0" y="T1"/>
                </a:cxn>
                <a:cxn ang="0">
                  <a:pos x="T2" y="T3"/>
                </a:cxn>
                <a:cxn ang="0">
                  <a:pos x="T4" y="T5"/>
                </a:cxn>
                <a:cxn ang="0">
                  <a:pos x="T6" y="T7"/>
                </a:cxn>
                <a:cxn ang="0">
                  <a:pos x="T8" y="T9"/>
                </a:cxn>
                <a:cxn ang="0">
                  <a:pos x="T10" y="T11"/>
                </a:cxn>
              </a:cxnLst>
              <a:rect l="0" t="0" r="r" b="b"/>
              <a:pathLst>
                <a:path w="87" h="143">
                  <a:moveTo>
                    <a:pt x="44" y="143"/>
                  </a:moveTo>
                  <a:lnTo>
                    <a:pt x="87" y="100"/>
                  </a:lnTo>
                  <a:lnTo>
                    <a:pt x="87" y="0"/>
                  </a:lnTo>
                  <a:lnTo>
                    <a:pt x="0" y="0"/>
                  </a:lnTo>
                  <a:lnTo>
                    <a:pt x="0" y="100"/>
                  </a:lnTo>
                  <a:lnTo>
                    <a:pt x="44" y="14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1" name="Freeform 18"/>
            <p:cNvSpPr>
              <a:spLocks/>
            </p:cNvSpPr>
            <p:nvPr/>
          </p:nvSpPr>
          <p:spPr bwMode="auto">
            <a:xfrm>
              <a:off x="-1130300" y="3946525"/>
              <a:ext cx="138113" cy="119062"/>
            </a:xfrm>
            <a:custGeom>
              <a:avLst/>
              <a:gdLst>
                <a:gd name="T0" fmla="*/ 60 w 60"/>
                <a:gd name="T1" fmla="*/ 48 h 52"/>
                <a:gd name="T2" fmla="*/ 30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2" name="Freeform 19"/>
            <p:cNvSpPr>
              <a:spLocks/>
            </p:cNvSpPr>
            <p:nvPr/>
          </p:nvSpPr>
          <p:spPr bwMode="auto">
            <a:xfrm>
              <a:off x="-1223963" y="3568700"/>
              <a:ext cx="323850" cy="219075"/>
            </a:xfrm>
            <a:custGeom>
              <a:avLst/>
              <a:gdLst>
                <a:gd name="T0" fmla="*/ 71 w 141"/>
                <a:gd name="T1" fmla="*/ 0 h 96"/>
                <a:gd name="T2" fmla="*/ 141 w 141"/>
                <a:gd name="T3" fmla="*/ 70 h 96"/>
                <a:gd name="T4" fmla="*/ 141 w 141"/>
                <a:gd name="T5" fmla="*/ 96 h 96"/>
                <a:gd name="T6" fmla="*/ 0 w 141"/>
                <a:gd name="T7" fmla="*/ 96 h 96"/>
                <a:gd name="T8" fmla="*/ 0 w 141"/>
                <a:gd name="T9" fmla="*/ 70 h 96"/>
                <a:gd name="T10" fmla="*/ 71 w 141"/>
                <a:gd name="T11" fmla="*/ 0 h 96"/>
              </a:gdLst>
              <a:ahLst/>
              <a:cxnLst>
                <a:cxn ang="0">
                  <a:pos x="T0" y="T1"/>
                </a:cxn>
                <a:cxn ang="0">
                  <a:pos x="T2" y="T3"/>
                </a:cxn>
                <a:cxn ang="0">
                  <a:pos x="T4" y="T5"/>
                </a:cxn>
                <a:cxn ang="0">
                  <a:pos x="T6" y="T7"/>
                </a:cxn>
                <a:cxn ang="0">
                  <a:pos x="T8" y="T9"/>
                </a:cxn>
                <a:cxn ang="0">
                  <a:pos x="T10" y="T11"/>
                </a:cxn>
              </a:cxnLst>
              <a:rect l="0" t="0" r="r" b="b"/>
              <a:pathLst>
                <a:path w="141" h="96">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3" name="Freeform 20"/>
            <p:cNvSpPr>
              <a:spLocks/>
            </p:cNvSpPr>
            <p:nvPr/>
          </p:nvSpPr>
          <p:spPr bwMode="auto">
            <a:xfrm>
              <a:off x="-1223963" y="3735387"/>
              <a:ext cx="323850" cy="303212"/>
            </a:xfrm>
            <a:custGeom>
              <a:avLst/>
              <a:gdLst>
                <a:gd name="T0" fmla="*/ 141 w 141"/>
                <a:gd name="T1" fmla="*/ 0 h 132"/>
                <a:gd name="T2" fmla="*/ 141 w 141"/>
                <a:gd name="T3" fmla="*/ 109 h 132"/>
                <a:gd name="T4" fmla="*/ 71 w 141"/>
                <a:gd name="T5" fmla="*/ 132 h 132"/>
                <a:gd name="T6" fmla="*/ 0 w 141"/>
                <a:gd name="T7" fmla="*/ 109 h 132"/>
                <a:gd name="T8" fmla="*/ 0 w 141"/>
                <a:gd name="T9" fmla="*/ 0 h 132"/>
                <a:gd name="T10" fmla="*/ 141 w 141"/>
                <a:gd name="T11" fmla="*/ 0 h 132"/>
              </a:gdLst>
              <a:ahLst/>
              <a:cxnLst>
                <a:cxn ang="0">
                  <a:pos x="T0" y="T1"/>
                </a:cxn>
                <a:cxn ang="0">
                  <a:pos x="T2" y="T3"/>
                </a:cxn>
                <a:cxn ang="0">
                  <a:pos x="T4" y="T5"/>
                </a:cxn>
                <a:cxn ang="0">
                  <a:pos x="T6" y="T7"/>
                </a:cxn>
                <a:cxn ang="0">
                  <a:pos x="T8" y="T9"/>
                </a:cxn>
                <a:cxn ang="0">
                  <a:pos x="T10" y="T11"/>
                </a:cxn>
              </a:cxnLst>
              <a:rect l="0" t="0" r="r" b="b"/>
              <a:pathLst>
                <a:path w="141" h="132">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4" name="Rectangle 21"/>
            <p:cNvSpPr>
              <a:spLocks noChangeArrowheads="1"/>
            </p:cNvSpPr>
            <p:nvPr/>
          </p:nvSpPr>
          <p:spPr bwMode="auto">
            <a:xfrm>
              <a:off x="-1414463" y="4395787"/>
              <a:ext cx="114300"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5" name="Rectangle 22"/>
            <p:cNvSpPr>
              <a:spLocks noChangeArrowheads="1"/>
            </p:cNvSpPr>
            <p:nvPr/>
          </p:nvSpPr>
          <p:spPr bwMode="auto">
            <a:xfrm>
              <a:off x="-823913" y="4395787"/>
              <a:ext cx="117475"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grpSp>
      <p:sp>
        <p:nvSpPr>
          <p:cNvPr id="7" name="Title 6"/>
          <p:cNvSpPr>
            <a:spLocks noGrp="1"/>
          </p:cNvSpPr>
          <p:nvPr>
            <p:ph type="title"/>
          </p:nvPr>
        </p:nvSpPr>
        <p:spPr/>
        <p:txBody>
          <a:bodyPr/>
          <a:lstStyle/>
          <a:p>
            <a:r>
              <a:rPr lang="es-ES">
                <a:gradFill>
                  <a:gsLst>
                    <a:gs pos="1250">
                      <a:schemeClr val="tx2"/>
                    </a:gs>
                    <a:gs pos="100000">
                      <a:schemeClr val="tx2"/>
                    </a:gs>
                  </a:gsLst>
                  <a:lin ang="0" scaled="0"/>
                </a:gradFill>
              </a:rPr>
              <a:t>Personas</a:t>
            </a:r>
          </a:p>
        </p:txBody>
      </p:sp>
      <p:grpSp>
        <p:nvGrpSpPr>
          <p:cNvPr id="9" name="Group 8"/>
          <p:cNvGrpSpPr/>
          <p:nvPr/>
        </p:nvGrpSpPr>
        <p:grpSpPr>
          <a:xfrm>
            <a:off x="6588564" y="4628902"/>
            <a:ext cx="1341067" cy="708939"/>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p:cNvGrpSpPr/>
          <p:nvPr/>
        </p:nvGrpSpPr>
        <p:grpSpPr>
          <a:xfrm>
            <a:off x="8686276" y="4421578"/>
            <a:ext cx="2131058" cy="1701965"/>
            <a:chOff x="8860829" y="4509886"/>
            <a:chExt cx="2174098" cy="1736339"/>
          </a:xfrm>
        </p:grpSpPr>
        <p:sp>
          <p:nvSpPr>
            <p:cNvPr id="13" name="Oval 12"/>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 name="Group 14"/>
            <p:cNvGrpSpPr/>
            <p:nvPr/>
          </p:nvGrpSpPr>
          <p:grpSpPr>
            <a:xfrm rot="2001771">
              <a:off x="9266604" y="4509886"/>
              <a:ext cx="1453360" cy="1618491"/>
              <a:chOff x="8504238" y="4584705"/>
              <a:chExt cx="1236752" cy="1377271"/>
            </a:xfrm>
          </p:grpSpPr>
          <p:sp>
            <p:nvSpPr>
              <p:cNvPr id="18" name="Oval 17"/>
              <p:cNvSpPr/>
              <p:nvPr/>
            </p:nvSpPr>
            <p:spPr bwMode="auto">
              <a:xfrm>
                <a:off x="8504238" y="4725224"/>
                <a:ext cx="1236752" cy="123675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8952456" y="4584705"/>
                <a:ext cx="340316" cy="220585"/>
                <a:chOff x="8964163" y="4017555"/>
                <a:chExt cx="340316" cy="366035"/>
              </a:xfrm>
            </p:grpSpPr>
            <p:sp>
              <p:nvSpPr>
                <p:cNvPr id="21" name="Freeform 20"/>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p:cNvSpPr/>
                <p:nvPr/>
              </p:nvSpPr>
              <p:spPr bwMode="auto">
                <a:xfrm>
                  <a:off x="8964163" y="4017555"/>
                  <a:ext cx="340316" cy="8249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16" name="Freeform 15"/>
          <p:cNvSpPr/>
          <p:nvPr/>
        </p:nvSpPr>
        <p:spPr bwMode="auto">
          <a:xfrm rot="1768747">
            <a:off x="10072483" y="4004239"/>
            <a:ext cx="298396" cy="530639"/>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17" name="Freeform 87"/>
          <p:cNvSpPr>
            <a:spLocks noChangeAspect="1" noEditPoints="1"/>
          </p:cNvSpPr>
          <p:nvPr/>
        </p:nvSpPr>
        <p:spPr bwMode="auto">
          <a:xfrm>
            <a:off x="10060576" y="3784845"/>
            <a:ext cx="415347" cy="399948"/>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3" name="Explosion 1 2"/>
          <p:cNvSpPr/>
          <p:nvPr/>
        </p:nvSpPr>
        <p:spPr bwMode="auto">
          <a:xfrm>
            <a:off x="8269854" y="2610610"/>
            <a:ext cx="3599705" cy="3599705"/>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Explosion 1 4"/>
          <p:cNvSpPr/>
          <p:nvPr/>
        </p:nvSpPr>
        <p:spPr bwMode="auto">
          <a:xfrm rot="9900000">
            <a:off x="8713831" y="2986092"/>
            <a:ext cx="2647030" cy="2647030"/>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Explosion 1 5"/>
          <p:cNvSpPr/>
          <p:nvPr/>
        </p:nvSpPr>
        <p:spPr bwMode="auto">
          <a:xfrm rot="5400000">
            <a:off x="9233043" y="3473801"/>
            <a:ext cx="1878949" cy="1878949"/>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l="37318" r="47790"/>
          <a:stretch/>
        </p:blipFill>
        <p:spPr>
          <a:xfrm>
            <a:off x="3301975" y="2168603"/>
            <a:ext cx="644823" cy="3936215"/>
          </a:xfrm>
          <a:prstGeom prst="rect">
            <a:avLst/>
          </a:prstGeom>
        </p:spPr>
      </p:pic>
      <p:sp>
        <p:nvSpPr>
          <p:cNvPr id="105" name="TextBox 104"/>
          <p:cNvSpPr txBox="1"/>
          <p:nvPr/>
        </p:nvSpPr>
        <p:spPr>
          <a:xfrm>
            <a:off x="1174288" y="4031266"/>
            <a:ext cx="751236" cy="506901"/>
          </a:xfrm>
          <a:prstGeom prst="rect">
            <a:avLst/>
          </a:prstGeom>
          <a:noFill/>
        </p:spPr>
        <p:txBody>
          <a:bodyPr wrap="none" lIns="179285" tIns="143428" rIns="179285" bIns="143428" rtlCol="0">
            <a:spAutoFit/>
          </a:bodyPr>
          <a:lstStyle/>
          <a:p>
            <a:pPr defTabSz="914098">
              <a:lnSpc>
                <a:spcPct val="90000"/>
              </a:lnSpc>
              <a:spcAft>
                <a:spcPts val="588"/>
              </a:spcAft>
              <a:defRPr/>
            </a:pPr>
            <a:r>
              <a:rPr lang="es-ES" sz="1568" b="1">
                <a:gradFill>
                  <a:gsLst>
                    <a:gs pos="2917">
                      <a:srgbClr val="000000">
                        <a:lumMod val="50000"/>
                      </a:srgbClr>
                    </a:gs>
                    <a:gs pos="30000">
                      <a:srgbClr val="000000">
                        <a:lumMod val="50000"/>
                      </a:srgbClr>
                    </a:gs>
                  </a:gsLst>
                  <a:lin ang="5400000" scaled="0"/>
                </a:gradFill>
                <a:latin typeface="Segoe UI"/>
              </a:rPr>
              <a:t>DEV</a:t>
            </a:r>
          </a:p>
        </p:txBody>
      </p:sp>
      <p:grpSp>
        <p:nvGrpSpPr>
          <p:cNvPr id="108" name="Group 107"/>
          <p:cNvGrpSpPr/>
          <p:nvPr/>
        </p:nvGrpSpPr>
        <p:grpSpPr>
          <a:xfrm>
            <a:off x="1812197" y="3944878"/>
            <a:ext cx="642246" cy="662752"/>
            <a:chOff x="2131981" y="4023484"/>
            <a:chExt cx="655124" cy="676042"/>
          </a:xfrm>
        </p:grpSpPr>
        <p:sp>
          <p:nvSpPr>
            <p:cNvPr id="33" name="Freeform 32"/>
            <p:cNvSpPr/>
            <p:nvPr/>
          </p:nvSpPr>
          <p:spPr bwMode="auto">
            <a:xfrm>
              <a:off x="2150521" y="4053569"/>
              <a:ext cx="615863" cy="596815"/>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57"/>
            <p:cNvSpPr>
              <a:spLocks noEditPoints="1"/>
            </p:cNvSpPr>
            <p:nvPr/>
          </p:nvSpPr>
          <p:spPr bwMode="auto">
            <a:xfrm>
              <a:off x="2131981" y="4023484"/>
              <a:ext cx="655124" cy="676042"/>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68217A"/>
            </a:solidFill>
            <a:ln>
              <a:noFill/>
            </a:ln>
          </p:spPr>
          <p:txBody>
            <a:bodyPr vert="horz" wrap="square" lIns="89630" tIns="44814" rIns="89630" bIns="44814" numCol="1" anchor="t" anchorCtr="0" compatLnSpc="1">
              <a:prstTxWarp prst="textNoShape">
                <a:avLst/>
              </a:prstTxWarp>
            </a:bodyPr>
            <a:lstStyle/>
            <a:p>
              <a:pPr defTabSz="896003">
                <a:defRPr/>
              </a:pPr>
              <a:endParaRPr lang="en-US" sz="1667" kern="0">
                <a:solidFill>
                  <a:srgbClr val="000000"/>
                </a:solidFill>
                <a:latin typeface="Segoe UI"/>
              </a:endParaRPr>
            </a:p>
          </p:txBody>
        </p:sp>
      </p:grpSp>
      <p:sp>
        <p:nvSpPr>
          <p:cNvPr id="106" name="TextBox 105"/>
          <p:cNvSpPr txBox="1"/>
          <p:nvPr/>
        </p:nvSpPr>
        <p:spPr>
          <a:xfrm>
            <a:off x="4938977" y="4067049"/>
            <a:ext cx="751802" cy="506901"/>
          </a:xfrm>
          <a:prstGeom prst="rect">
            <a:avLst/>
          </a:prstGeom>
          <a:noFill/>
        </p:spPr>
        <p:txBody>
          <a:bodyPr wrap="none" lIns="179285" tIns="143428" rIns="179285" bIns="143428" rtlCol="0">
            <a:spAutoFit/>
          </a:bodyPr>
          <a:lstStyle/>
          <a:p>
            <a:pPr defTabSz="914098">
              <a:lnSpc>
                <a:spcPct val="90000"/>
              </a:lnSpc>
              <a:spcAft>
                <a:spcPts val="588"/>
              </a:spcAft>
              <a:defRPr/>
            </a:pPr>
            <a:r>
              <a:rPr lang="es-ES" sz="1568" b="1">
                <a:gradFill>
                  <a:gsLst>
                    <a:gs pos="2917">
                      <a:srgbClr val="FFFFFF"/>
                    </a:gs>
                    <a:gs pos="30000">
                      <a:srgbClr val="FFFFFF"/>
                    </a:gs>
                  </a:gsLst>
                  <a:lin ang="5400000" scaled="0"/>
                </a:gradFill>
                <a:latin typeface="Segoe UI"/>
              </a:rPr>
              <a:t>OPS</a:t>
            </a:r>
          </a:p>
        </p:txBody>
      </p:sp>
    </p:spTree>
    <p:extLst>
      <p:ext uri="{BB962C8B-B14F-4D97-AF65-F5344CB8AC3E}">
        <p14:creationId xmlns:p14="http://schemas.microsoft.com/office/powerpoint/2010/main" val="84274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withEffect">
                                  <p:stCondLst>
                                    <p:cond delay="0"/>
                                  </p:stCondLst>
                                  <p:childTnLst>
                                    <p:animMotion origin="layout" path="M 1.26628E-6 2.00182E-6 C 0.00485 -0.13595 0.0374 -0.41648 0.12216 -0.40627 C 0.20475 -0.4074 0.22351 -0.15933 0.22185 0.00885 " pathEditMode="relative" rAng="0" ptsTypes="AAA">
                                      <p:cBhvr>
                                        <p:cTn id="6" dur="2000" fill="hold"/>
                                        <p:tgtEl>
                                          <p:spTgt spid="108"/>
                                        </p:tgtEl>
                                        <p:attrNameLst>
                                          <p:attrName>ppt_x</p:attrName>
                                          <p:attrName>ppt_y</p:attrName>
                                        </p:attrNameLst>
                                      </p:cBhvr>
                                      <p:rCtr x="11093" y="-19882"/>
                                    </p:animMotion>
                                  </p:childTnLst>
                                </p:cTn>
                              </p:par>
                            </p:childTnLst>
                          </p:cTn>
                        </p:par>
                        <p:par>
                          <p:cTn id="7" fill="hold">
                            <p:stCondLst>
                              <p:cond delay="2000"/>
                            </p:stCondLst>
                            <p:childTnLst>
                              <p:par>
                                <p:cTn id="8" presetID="10" presetClass="entr" presetSubtype="0" fill="hold" nodeType="after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2800"/>
                            </p:stCondLst>
                            <p:childTnLst>
                              <p:par>
                                <p:cTn id="12" presetID="10" presetClass="entr" presetSubtype="0" fill="hold" nodeType="afterEffect">
                                  <p:stCondLst>
                                    <p:cond delay="3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1" nodeType="withEffect">
                                  <p:stCondLst>
                                    <p:cond delay="3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2" presetClass="exit" presetSubtype="1" fill="hold" grpId="0" nodeType="withEffect">
                                  <p:stCondLst>
                                    <p:cond delay="300"/>
                                  </p:stCondLst>
                                  <p:childTnLst>
                                    <p:animEffect transition="out" filter="wipe(up)">
                                      <p:cBhvr>
                                        <p:cTn id="19" dur="3000"/>
                                        <p:tgtEl>
                                          <p:spTgt spid="16"/>
                                        </p:tgtEl>
                                      </p:cBhvr>
                                    </p:animEffect>
                                    <p:set>
                                      <p:cBhvr>
                                        <p:cTn id="20" dur="1" fill="hold">
                                          <p:stCondLst>
                                            <p:cond delay="2999"/>
                                          </p:stCondLst>
                                        </p:cTn>
                                        <p:tgtEl>
                                          <p:spTgt spid="16"/>
                                        </p:tgtEl>
                                        <p:attrNameLst>
                                          <p:attrName>style.visibility</p:attrName>
                                        </p:attrNameLst>
                                      </p:cBhvr>
                                      <p:to>
                                        <p:strVal val="hidden"/>
                                      </p:to>
                                    </p:set>
                                  </p:childTnLst>
                                </p:cTn>
                              </p:par>
                              <p:par>
                                <p:cTn id="21" presetID="10" presetClass="entr" presetSubtype="0" fill="hold" grpId="1" nodeType="withEffect">
                                  <p:stCondLst>
                                    <p:cond delay="3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0" presetClass="path" presetSubtype="0" accel="50000" decel="50000" fill="hold" grpId="0" nodeType="withEffect">
                                  <p:stCondLst>
                                    <p:cond delay="300"/>
                                  </p:stCondLst>
                                  <p:childTnLst>
                                    <p:animMotion origin="layout" path="M -1.1616E-6 -3.6768E-7 L -0.01302 0.03336 L -0.00996 0.04017 L 0.00268 0.05197 L 0.00332 0.06082 L 0.00038 0.07557 L -0.00383 0.08919 " pathEditMode="relative" ptsTypes="AAAAAAA">
                                      <p:cBhvr>
                                        <p:cTn id="25" dur="3000" fill="hold"/>
                                        <p:tgtEl>
                                          <p:spTgt spid="17"/>
                                        </p:tgtEl>
                                        <p:attrNameLst>
                                          <p:attrName>ppt_x</p:attrName>
                                          <p:attrName>ppt_y</p:attrName>
                                        </p:attrNameLst>
                                      </p:cBhvr>
                                    </p:animMotion>
                                  </p:childTnLst>
                                </p:cTn>
                              </p:par>
                              <p:par>
                                <p:cTn id="26" presetID="26" presetClass="emph" presetSubtype="0" repeatCount="10000" fill="hold" grpId="2" nodeType="withEffect">
                                  <p:stCondLst>
                                    <p:cond delay="300"/>
                                  </p:stCondLst>
                                  <p:childTnLst>
                                    <p:animEffect transition="out" filter="fade">
                                      <p:cBhvr>
                                        <p:cTn id="27" dur="300" tmFilter="0, 0; .2, .5; .8, .5; 1, 0"/>
                                        <p:tgtEl>
                                          <p:spTgt spid="17"/>
                                        </p:tgtEl>
                                      </p:cBhvr>
                                    </p:animEffect>
                                    <p:animScale>
                                      <p:cBhvr>
                                        <p:cTn id="28" dur="150" autoRev="1" fill="hold"/>
                                        <p:tgtEl>
                                          <p:spTgt spid="17"/>
                                        </p:tgtEl>
                                      </p:cBhvr>
                                      <p:by x="105000" y="105000"/>
                                    </p:animScale>
                                  </p:childTnLst>
                                </p:cTn>
                              </p:par>
                              <p:par>
                                <p:cTn id="29" presetID="27" presetClass="emph" presetSubtype="0" repeatCount="10000" fill="remove" grpId="3" nodeType="withEffect">
                                  <p:stCondLst>
                                    <p:cond delay="300"/>
                                  </p:stCondLst>
                                  <p:childTnLst>
                                    <p:animClr clrSpc="rgb" dir="cw">
                                      <p:cBhvr override="childStyle">
                                        <p:cTn id="30" dur="150" autoRev="1" fill="remove"/>
                                        <p:tgtEl>
                                          <p:spTgt spid="17"/>
                                        </p:tgtEl>
                                        <p:attrNameLst>
                                          <p:attrName>style.color</p:attrName>
                                        </p:attrNameLst>
                                      </p:cBhvr>
                                      <p:to>
                                        <a:srgbClr val="FFFF00"/>
                                      </p:to>
                                    </p:animClr>
                                    <p:animClr clrSpc="rgb" dir="cw">
                                      <p:cBhvr>
                                        <p:cTn id="31" dur="150" autoRev="1" fill="remove"/>
                                        <p:tgtEl>
                                          <p:spTgt spid="17"/>
                                        </p:tgtEl>
                                        <p:attrNameLst>
                                          <p:attrName>fillcolor</p:attrName>
                                        </p:attrNameLst>
                                      </p:cBhvr>
                                      <p:to>
                                        <a:srgbClr val="FFFF00"/>
                                      </p:to>
                                    </p:animClr>
                                    <p:set>
                                      <p:cBhvr>
                                        <p:cTn id="32" dur="150" autoRev="1" fill="remove"/>
                                        <p:tgtEl>
                                          <p:spTgt spid="17"/>
                                        </p:tgtEl>
                                        <p:attrNameLst>
                                          <p:attrName>fill.type</p:attrName>
                                        </p:attrNameLst>
                                      </p:cBhvr>
                                      <p:to>
                                        <p:strVal val="solid"/>
                                      </p:to>
                                    </p:set>
                                    <p:set>
                                      <p:cBhvr>
                                        <p:cTn id="33" dur="150" autoRev="1" fill="remove"/>
                                        <p:tgtEl>
                                          <p:spTgt spid="17"/>
                                        </p:tgtEl>
                                        <p:attrNameLst>
                                          <p:attrName>fill.on</p:attrName>
                                        </p:attrNameLst>
                                      </p:cBhvr>
                                      <p:to>
                                        <p:strVal val="true"/>
                                      </p:to>
                                    </p:set>
                                  </p:childTnLst>
                                </p:cTn>
                              </p:par>
                              <p:par>
                                <p:cTn id="34" presetID="53" presetClass="entr" presetSubtype="16" fill="hold" grpId="0" nodeType="withEffect">
                                  <p:stCondLst>
                                    <p:cond delay="290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par>
                                <p:cTn id="39" presetID="53" presetClass="entr" presetSubtype="16" fill="hold" grpId="0" nodeType="withEffect">
                                  <p:stCondLst>
                                    <p:cond delay="320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par>
                                <p:cTn id="44" presetID="53" presetClass="entr" presetSubtype="16" fill="hold" grpId="0" nodeType="withEffect">
                                  <p:stCondLst>
                                    <p:cond delay="350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7" grpId="2" animBg="1"/>
      <p:bldP spid="17" grpId="3" animBg="1"/>
      <p:bldP spid="3"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49191D-F5C8-4E37-9553-795FDF893FF5}"/>
              </a:ext>
            </a:extLst>
          </p:cNvPr>
          <p:cNvSpPr/>
          <p:nvPr/>
        </p:nvSpPr>
        <p:spPr bwMode="auto">
          <a:xfrm>
            <a:off x="3286996" y="4520905"/>
            <a:ext cx="2126515" cy="209106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s-MX" sz="1961">
                <a:gradFill>
                  <a:gsLst>
                    <a:gs pos="0">
                      <a:srgbClr val="FFFFFF"/>
                    </a:gs>
                    <a:gs pos="100000">
                      <a:srgbClr val="FFFFFF"/>
                    </a:gs>
                  </a:gsLst>
                  <a:lin ang="5400000" scaled="0"/>
                </a:gradFill>
              </a:rPr>
              <a:t>Stakeholders</a:t>
            </a:r>
          </a:p>
          <a:p>
            <a:pPr algn="ctr" defTabSz="914102" fontAlgn="base">
              <a:spcBef>
                <a:spcPct val="0"/>
              </a:spcBef>
              <a:spcAft>
                <a:spcPct val="0"/>
              </a:spcAft>
            </a:pPr>
            <a:r>
              <a:rPr lang="es-MX" sz="1961">
                <a:gradFill>
                  <a:gsLst>
                    <a:gs pos="0">
                      <a:srgbClr val="FFFFFF"/>
                    </a:gs>
                    <a:gs pos="100000">
                      <a:srgbClr val="FFFFFF"/>
                    </a:gs>
                  </a:gsLst>
                  <a:lin ang="5400000" scaled="0"/>
                </a:gradFill>
              </a:rPr>
              <a:t>(Todos los demás)</a:t>
            </a:r>
          </a:p>
        </p:txBody>
      </p:sp>
      <p:sp>
        <p:nvSpPr>
          <p:cNvPr id="2" name="Title 1">
            <a:extLst>
              <a:ext uri="{FF2B5EF4-FFF2-40B4-BE49-F238E27FC236}">
                <a16:creationId xmlns:a16="http://schemas.microsoft.com/office/drawing/2014/main" id="{14E329FC-2599-4B8F-B4AA-42261D9AB0F3}"/>
              </a:ext>
            </a:extLst>
          </p:cNvPr>
          <p:cNvSpPr>
            <a:spLocks noGrp="1"/>
          </p:cNvSpPr>
          <p:nvPr>
            <p:ph type="title"/>
          </p:nvPr>
        </p:nvSpPr>
        <p:spPr>
          <a:xfrm>
            <a:off x="490125" y="215168"/>
            <a:ext cx="10515600" cy="896430"/>
          </a:xfrm>
        </p:spPr>
        <p:txBody>
          <a:bodyPr/>
          <a:lstStyle/>
          <a:p>
            <a:r>
              <a:rPr lang="es-MX" sz="4313" dirty="0"/>
              <a:t>Roles en el proyecto</a:t>
            </a:r>
          </a:p>
        </p:txBody>
      </p:sp>
      <p:pic>
        <p:nvPicPr>
          <p:cNvPr id="5" name="Picture 4">
            <a:extLst>
              <a:ext uri="{FF2B5EF4-FFF2-40B4-BE49-F238E27FC236}">
                <a16:creationId xmlns:a16="http://schemas.microsoft.com/office/drawing/2014/main" id="{FE398509-9673-4E1A-A210-88DB7EC4669E}"/>
              </a:ext>
            </a:extLst>
          </p:cNvPr>
          <p:cNvPicPr>
            <a:picLocks noChangeAspect="1"/>
          </p:cNvPicPr>
          <p:nvPr/>
        </p:nvPicPr>
        <p:blipFill>
          <a:blip r:embed="rId3"/>
          <a:stretch>
            <a:fillRect/>
          </a:stretch>
        </p:blipFill>
        <p:spPr>
          <a:xfrm>
            <a:off x="3286997" y="1389559"/>
            <a:ext cx="1297180" cy="2895069"/>
          </a:xfrm>
          <a:prstGeom prst="rect">
            <a:avLst/>
          </a:prstGeom>
        </p:spPr>
      </p:pic>
      <p:pic>
        <p:nvPicPr>
          <p:cNvPr id="6" name="Picture 5">
            <a:extLst>
              <a:ext uri="{FF2B5EF4-FFF2-40B4-BE49-F238E27FC236}">
                <a16:creationId xmlns:a16="http://schemas.microsoft.com/office/drawing/2014/main" id="{B4BB4D38-7875-4C37-8A05-99F0E45F11C4}"/>
              </a:ext>
            </a:extLst>
          </p:cNvPr>
          <p:cNvPicPr>
            <a:picLocks noChangeAspect="1"/>
          </p:cNvPicPr>
          <p:nvPr/>
        </p:nvPicPr>
        <p:blipFill>
          <a:blip r:embed="rId4"/>
          <a:stretch>
            <a:fillRect/>
          </a:stretch>
        </p:blipFill>
        <p:spPr>
          <a:xfrm>
            <a:off x="5153975" y="1411558"/>
            <a:ext cx="1187900" cy="2824956"/>
          </a:xfrm>
          <a:prstGeom prst="rect">
            <a:avLst/>
          </a:prstGeom>
        </p:spPr>
      </p:pic>
      <p:pic>
        <p:nvPicPr>
          <p:cNvPr id="7" name="Picture 6">
            <a:extLst>
              <a:ext uri="{FF2B5EF4-FFF2-40B4-BE49-F238E27FC236}">
                <a16:creationId xmlns:a16="http://schemas.microsoft.com/office/drawing/2014/main" id="{FCF17A2B-31B5-45B3-9A26-4FCF85076242}"/>
              </a:ext>
            </a:extLst>
          </p:cNvPr>
          <p:cNvPicPr>
            <a:picLocks noChangeAspect="1"/>
          </p:cNvPicPr>
          <p:nvPr/>
        </p:nvPicPr>
        <p:blipFill>
          <a:blip r:embed="rId5"/>
          <a:stretch>
            <a:fillRect/>
          </a:stretch>
        </p:blipFill>
        <p:spPr>
          <a:xfrm>
            <a:off x="6911673" y="1389559"/>
            <a:ext cx="1497157" cy="2846955"/>
          </a:xfrm>
          <a:prstGeom prst="rect">
            <a:avLst/>
          </a:prstGeom>
        </p:spPr>
      </p:pic>
      <p:sp>
        <p:nvSpPr>
          <p:cNvPr id="8" name="Double Brace 7">
            <a:extLst>
              <a:ext uri="{FF2B5EF4-FFF2-40B4-BE49-F238E27FC236}">
                <a16:creationId xmlns:a16="http://schemas.microsoft.com/office/drawing/2014/main" id="{0C2D991D-8365-4B7A-AC95-7E93527C82A8}"/>
              </a:ext>
            </a:extLst>
          </p:cNvPr>
          <p:cNvSpPr/>
          <p:nvPr/>
        </p:nvSpPr>
        <p:spPr>
          <a:xfrm>
            <a:off x="2612282" y="1347874"/>
            <a:ext cx="6384964" cy="2936754"/>
          </a:xfrm>
          <a:prstGeom prst="bracePair">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1765"/>
          </a:p>
        </p:txBody>
      </p:sp>
      <p:sp>
        <p:nvSpPr>
          <p:cNvPr id="9" name="TextBox 8">
            <a:extLst>
              <a:ext uri="{FF2B5EF4-FFF2-40B4-BE49-F238E27FC236}">
                <a16:creationId xmlns:a16="http://schemas.microsoft.com/office/drawing/2014/main" id="{EFF1B742-E467-4F4E-93CD-2055BD7D393A}"/>
              </a:ext>
            </a:extLst>
          </p:cNvPr>
          <p:cNvSpPr txBox="1"/>
          <p:nvPr/>
        </p:nvSpPr>
        <p:spPr>
          <a:xfrm rot="16200000">
            <a:off x="1421184" y="2505278"/>
            <a:ext cx="1858122" cy="615516"/>
          </a:xfrm>
          <a:prstGeom prst="rect">
            <a:avLst/>
          </a:prstGeom>
          <a:noFill/>
        </p:spPr>
        <p:txBody>
          <a:bodyPr wrap="none" lIns="179285" tIns="143428" rIns="179285" bIns="143428" rtlCol="0">
            <a:spAutoFit/>
          </a:bodyPr>
          <a:lstStyle/>
          <a:p>
            <a:pPr>
              <a:lnSpc>
                <a:spcPct val="90000"/>
              </a:lnSpc>
              <a:spcAft>
                <a:spcPts val="588"/>
              </a:spcAft>
            </a:pPr>
            <a:r>
              <a:rPr lang="es-MX" sz="2353">
                <a:gradFill>
                  <a:gsLst>
                    <a:gs pos="2917">
                      <a:schemeClr val="tx1"/>
                    </a:gs>
                    <a:gs pos="30000">
                      <a:schemeClr val="tx1"/>
                    </a:gs>
                  </a:gsLst>
                  <a:lin ang="5400000" scaled="0"/>
                </a:gradFill>
              </a:rPr>
              <a:t>Scrum Team</a:t>
            </a:r>
          </a:p>
        </p:txBody>
      </p:sp>
      <p:pic>
        <p:nvPicPr>
          <p:cNvPr id="11" name="Picture 10">
            <a:extLst>
              <a:ext uri="{FF2B5EF4-FFF2-40B4-BE49-F238E27FC236}">
                <a16:creationId xmlns:a16="http://schemas.microsoft.com/office/drawing/2014/main" id="{8B9FB378-95D3-4E31-AEBB-4F455620910F}"/>
              </a:ext>
            </a:extLst>
          </p:cNvPr>
          <p:cNvPicPr>
            <a:picLocks noChangeAspect="1"/>
          </p:cNvPicPr>
          <p:nvPr/>
        </p:nvPicPr>
        <p:blipFill>
          <a:blip r:embed="rId6"/>
          <a:stretch>
            <a:fillRect/>
          </a:stretch>
        </p:blipFill>
        <p:spPr>
          <a:xfrm>
            <a:off x="5413512" y="4520905"/>
            <a:ext cx="2996323" cy="2091061"/>
          </a:xfrm>
          <a:prstGeom prst="rect">
            <a:avLst/>
          </a:prstGeom>
        </p:spPr>
      </p:pic>
      <p:grpSp>
        <p:nvGrpSpPr>
          <p:cNvPr id="23" name="Group 22">
            <a:extLst>
              <a:ext uri="{FF2B5EF4-FFF2-40B4-BE49-F238E27FC236}">
                <a16:creationId xmlns:a16="http://schemas.microsoft.com/office/drawing/2014/main" id="{51E90075-CB16-4262-9621-A87BD8B1DC0F}"/>
              </a:ext>
            </a:extLst>
          </p:cNvPr>
          <p:cNvGrpSpPr/>
          <p:nvPr/>
        </p:nvGrpSpPr>
        <p:grpSpPr>
          <a:xfrm>
            <a:off x="9077816" y="2636486"/>
            <a:ext cx="2125964" cy="1745280"/>
            <a:chOff x="9259845" y="2688856"/>
            <a:chExt cx="2168594" cy="1780277"/>
          </a:xfrm>
        </p:grpSpPr>
        <p:pic>
          <p:nvPicPr>
            <p:cNvPr id="15" name="Picture 14">
              <a:extLst>
                <a:ext uri="{FF2B5EF4-FFF2-40B4-BE49-F238E27FC236}">
                  <a16:creationId xmlns:a16="http://schemas.microsoft.com/office/drawing/2014/main" id="{1B8700E0-B487-4A59-A319-BD46F2BC60A6}"/>
                </a:ext>
              </a:extLst>
            </p:cNvPr>
            <p:cNvPicPr>
              <a:picLocks noChangeAspect="1"/>
            </p:cNvPicPr>
            <p:nvPr/>
          </p:nvPicPr>
          <p:blipFill>
            <a:blip r:embed="rId7"/>
            <a:stretch>
              <a:fillRect/>
            </a:stretch>
          </p:blipFill>
          <p:spPr>
            <a:xfrm>
              <a:off x="9259845" y="3076518"/>
              <a:ext cx="1392615" cy="1392615"/>
            </a:xfrm>
            <a:prstGeom prst="rect">
              <a:avLst/>
            </a:prstGeom>
          </p:spPr>
        </p:pic>
        <p:sp>
          <p:nvSpPr>
            <p:cNvPr id="21" name="Speech Bubble: Oval 20">
              <a:extLst>
                <a:ext uri="{FF2B5EF4-FFF2-40B4-BE49-F238E27FC236}">
                  <a16:creationId xmlns:a16="http://schemas.microsoft.com/office/drawing/2014/main" id="{A102CE89-B167-48C4-BB15-A0F4F3A58F65}"/>
                </a:ext>
              </a:extLst>
            </p:cNvPr>
            <p:cNvSpPr/>
            <p:nvPr/>
          </p:nvSpPr>
          <p:spPr bwMode="auto">
            <a:xfrm>
              <a:off x="10115519" y="2688856"/>
              <a:ext cx="1312920" cy="729108"/>
            </a:xfrm>
            <a:prstGeom prst="wedgeEllipseCallout">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s-MX" sz="1176" dirty="0">
                  <a:gradFill>
                    <a:gsLst>
                      <a:gs pos="0">
                        <a:srgbClr val="FFFFFF"/>
                      </a:gs>
                      <a:gs pos="100000">
                        <a:srgbClr val="FFFFFF"/>
                      </a:gs>
                    </a:gsLst>
                    <a:lin ang="5400000" scaled="0"/>
                  </a:gradFill>
                </a:rPr>
                <a:t>Especialista en seguridad</a:t>
              </a:r>
            </a:p>
          </p:txBody>
        </p:sp>
      </p:grpSp>
      <p:grpSp>
        <p:nvGrpSpPr>
          <p:cNvPr id="22" name="Group 21">
            <a:extLst>
              <a:ext uri="{FF2B5EF4-FFF2-40B4-BE49-F238E27FC236}">
                <a16:creationId xmlns:a16="http://schemas.microsoft.com/office/drawing/2014/main" id="{D5F18809-68BF-47B3-8A88-1C9B6519A175}"/>
              </a:ext>
            </a:extLst>
          </p:cNvPr>
          <p:cNvGrpSpPr/>
          <p:nvPr/>
        </p:nvGrpSpPr>
        <p:grpSpPr>
          <a:xfrm>
            <a:off x="9190365" y="811044"/>
            <a:ext cx="2013416" cy="1617625"/>
            <a:chOff x="9374650" y="826810"/>
            <a:chExt cx="2053789" cy="1650062"/>
          </a:xfrm>
        </p:grpSpPr>
        <p:sp>
          <p:nvSpPr>
            <p:cNvPr id="18" name="Speech Bubble: Oval 17">
              <a:extLst>
                <a:ext uri="{FF2B5EF4-FFF2-40B4-BE49-F238E27FC236}">
                  <a16:creationId xmlns:a16="http://schemas.microsoft.com/office/drawing/2014/main" id="{382F55C4-3B68-4B07-B55A-FA0564523319}"/>
                </a:ext>
              </a:extLst>
            </p:cNvPr>
            <p:cNvSpPr/>
            <p:nvPr/>
          </p:nvSpPr>
          <p:spPr bwMode="auto">
            <a:xfrm>
              <a:off x="10115519" y="826810"/>
              <a:ext cx="1312920" cy="729108"/>
            </a:xfrm>
            <a:prstGeom prst="wedgeEllipseCallout">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s-MX" sz="1176" dirty="0">
                  <a:gradFill>
                    <a:gsLst>
                      <a:gs pos="0">
                        <a:srgbClr val="FFFFFF"/>
                      </a:gs>
                      <a:gs pos="100000">
                        <a:srgbClr val="FFFFFF"/>
                      </a:gs>
                    </a:gsLst>
                    <a:lin ang="5400000" scaled="0"/>
                  </a:gradFill>
                </a:rPr>
                <a:t>Arquitecto de soluciones</a:t>
              </a:r>
            </a:p>
          </p:txBody>
        </p:sp>
        <p:pic>
          <p:nvPicPr>
            <p:cNvPr id="20" name="Picture 19" descr="A picture containing vector graphics&#10;&#10;Description automatically generated">
              <a:extLst>
                <a:ext uri="{FF2B5EF4-FFF2-40B4-BE49-F238E27FC236}">
                  <a16:creationId xmlns:a16="http://schemas.microsoft.com/office/drawing/2014/main" id="{373D7261-7DB1-40D5-948C-ED26E4EA346C}"/>
                </a:ext>
              </a:extLst>
            </p:cNvPr>
            <p:cNvPicPr>
              <a:picLocks noChangeAspect="1"/>
            </p:cNvPicPr>
            <p:nvPr/>
          </p:nvPicPr>
          <p:blipFill>
            <a:blip r:embed="rId8"/>
            <a:stretch>
              <a:fillRect/>
            </a:stretch>
          </p:blipFill>
          <p:spPr>
            <a:xfrm>
              <a:off x="9374650" y="1313865"/>
              <a:ext cx="1163007" cy="1163007"/>
            </a:xfrm>
            <a:prstGeom prst="rect">
              <a:avLst/>
            </a:prstGeom>
          </p:spPr>
        </p:pic>
      </p:grpSp>
    </p:spTree>
    <p:extLst>
      <p:ext uri="{BB962C8B-B14F-4D97-AF65-F5344CB8AC3E}">
        <p14:creationId xmlns:p14="http://schemas.microsoft.com/office/powerpoint/2010/main" val="2679210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6E7A1DAB32B8A4A9091EF63FAC3FDF9" ma:contentTypeVersion="4" ma:contentTypeDescription="Create a new document." ma:contentTypeScope="" ma:versionID="ff31a5f710bb115c2dc4393d7ca3f484">
  <xsd:schema xmlns:xsd="http://www.w3.org/2001/XMLSchema" xmlns:xs="http://www.w3.org/2001/XMLSchema" xmlns:p="http://schemas.microsoft.com/office/2006/metadata/properties" xmlns:ns2="7130dc66-37f1-4189-ba4c-4aabbacababa" xmlns:ns3="b1df5262-178f-4a81-b0c3-8eac2306d0b4" targetNamespace="http://schemas.microsoft.com/office/2006/metadata/properties" ma:root="true" ma:fieldsID="dfe4bdefbb6c285d7db0f57760f5bd38" ns2:_="" ns3:_="">
    <xsd:import namespace="7130dc66-37f1-4189-ba4c-4aabbacababa"/>
    <xsd:import namespace="b1df5262-178f-4a81-b0c3-8eac2306d0b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30dc66-37f1-4189-ba4c-4aabbacaba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df5262-178f-4a81-b0c3-8eac2306d0b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26C022-CD8E-4C03-809D-C8F04D8B4083}">
  <ds:schemaRefs>
    <ds:schemaRef ds:uri="http://schemas.microsoft.com/sharepoint/v3/contenttype/forms"/>
  </ds:schemaRefs>
</ds:datastoreItem>
</file>

<file path=customXml/itemProps2.xml><?xml version="1.0" encoding="utf-8"?>
<ds:datastoreItem xmlns:ds="http://schemas.openxmlformats.org/officeDocument/2006/customXml" ds:itemID="{F10E1711-4258-401B-B2A1-4A3EA099266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3818473-CFC3-4900-BA6B-E53F904898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30dc66-37f1-4189-ba4c-4aabbacababa"/>
    <ds:schemaRef ds:uri="b1df5262-178f-4a81-b0c3-8eac2306d0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239</TotalTime>
  <Words>2111</Words>
  <Application>Microsoft Office PowerPoint</Application>
  <PresentationFormat>Widescreen</PresentationFormat>
  <Paragraphs>316</Paragraphs>
  <Slides>28</Slides>
  <Notes>18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Bodoni MT</vt:lpstr>
      <vt:lpstr>Calibri</vt:lpstr>
      <vt:lpstr>Calibri Light</vt:lpstr>
      <vt:lpstr>Segoe UI</vt:lpstr>
      <vt:lpstr>Segoe UI Light</vt:lpstr>
      <vt:lpstr>Segoe UI Semibold</vt:lpstr>
      <vt:lpstr>Segoe UI Semilight</vt:lpstr>
      <vt:lpstr>Office Theme</vt:lpstr>
      <vt:lpstr>PowerPoint Presentation</vt:lpstr>
      <vt:lpstr>   Cómo implementar su aplicación de manera más rápida y segura</vt:lpstr>
      <vt:lpstr>PowerPoint Presentation</vt:lpstr>
      <vt:lpstr>¿En qué consiste DevOps?</vt:lpstr>
      <vt:lpstr>PowerPoint Presentation</vt:lpstr>
      <vt:lpstr>La forma de construir aplicaciones a cambiado</vt:lpstr>
      <vt:lpstr>DevOps: la conversación en tres etapas</vt:lpstr>
      <vt:lpstr>Personas</vt:lpstr>
      <vt:lpstr>Roles en el proyecto</vt:lpstr>
      <vt:lpstr>Proceso</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Azure DevOps    +  Azure</vt:lpstr>
      <vt:lpstr>Demo  https://github.com/pablodiloreto/demo-azuredevops-deployfastsafe</vt:lpstr>
      <vt:lpstr>Las compañías que cuentan con DevOps de alto rendimiento logran…</vt:lpstr>
      <vt:lpstr>No existe una fórmula mágica que ayude a ser un experto en DevOps en corto tiempo… </vt:lpstr>
      <vt:lpstr>PowerPoint Presentation</vt:lpstr>
      <vt:lpstr>Niveles de Adopción de DevOps (a la medida)</vt:lpstr>
      <vt:lpstr>/Alerta de documentos</vt:lpstr>
      <vt:lpstr>/Alerta de documentos</vt:lpstr>
      <vt:lpstr>Demo  https://github.com/pablodiloreto/demo-azuredevops-deployfastsafe</vt:lpstr>
      <vt:lpstr>   ¡Muchas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Descamp (Clearwater Group)</dc:creator>
  <cp:lastModifiedBy>Pablo Di Loreto</cp:lastModifiedBy>
  <cp:revision>26</cp:revision>
  <dcterms:created xsi:type="dcterms:W3CDTF">2019-06-12T18:23:06Z</dcterms:created>
  <dcterms:modified xsi:type="dcterms:W3CDTF">2024-11-03T20:25:32Z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0x01010026E7A1DAB32B8A4A9091EF63FAC3FDF9</vt:lpwstr>
  </property>
</Properties>
</file>